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chivo Black" panose="020B0604020202020204" charset="0"/>
      <p:regular r:id="rId22"/>
    </p:embeddedFont>
    <p:embeddedFont>
      <p:font typeface="Arial Black" panose="020B0A04020102020204" pitchFamily="34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lacial Indifference Italics" panose="020B0604020202020204" charset="0"/>
      <p:regular r:id="rId28"/>
    </p:embeddedFont>
    <p:embeddedFont>
      <p:font typeface="Lucida Bright" panose="02040602050505020304" pitchFamily="18" charset="0"/>
      <p:regular r:id="rId29"/>
      <p:bold r:id="rId30"/>
      <p:italic r:id="rId31"/>
      <p:boldItalic r:id="rId32"/>
    </p:embeddedFont>
    <p:embeddedFont>
      <p:font typeface="Montserrat Classic Bold" panose="020B0604020202020204" charset="0"/>
      <p:regular r:id="rId33"/>
    </p:embeddedFont>
    <p:embeddedFont>
      <p:font typeface="Open Sauce" panose="020B0604020202020204" charset="0"/>
      <p:regular r:id="rId34"/>
    </p:embeddedFont>
    <p:embeddedFont>
      <p:font typeface="Open Sauce Bold" panose="020B0604020202020204" charset="0"/>
      <p:regular r:id="rId35"/>
    </p:embeddedFont>
    <p:embeddedFont>
      <p:font typeface="Tahoma" panose="020B0604030504040204" pitchFamily="34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7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11916414006377?pes=vor" TargetMode="External"/><Relationship Id="rId7" Type="http://schemas.openxmlformats.org/officeDocument/2006/relationships/image" Target="../media/image7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searchgate.net/publication/319246101_Life-Cycle_Assessment_of_Biorefineries" TargetMode="External"/><Relationship Id="rId5" Type="http://schemas.openxmlformats.org/officeDocument/2006/relationships/hyperlink" Target="https://link.springer.com/article/10.1007/s13205-014-0246-5?utm_source=getftr&amp;utm_medium=getftr&amp;utm_campaign=getftr_pilot" TargetMode="External"/><Relationship Id="rId4" Type="http://schemas.openxmlformats.org/officeDocument/2006/relationships/hyperlink" Target="https://www.sciencedirect.com/science/article/pii/S0960148117303427?pes=vo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svg"/><Relationship Id="rId7" Type="http://schemas.openxmlformats.org/officeDocument/2006/relationships/image" Target="../media/image25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sv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2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 rot="-4521330">
            <a:off x="4522202" y="1793715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6599" r="-6275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01063" y="2821873"/>
            <a:ext cx="9904959" cy="3588846"/>
            <a:chOff x="0" y="0"/>
            <a:chExt cx="2608713" cy="945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43439" y="410210"/>
            <a:ext cx="1613622" cy="1613622"/>
          </a:xfrm>
          <a:custGeom>
            <a:avLst/>
            <a:gdLst/>
            <a:ahLst/>
            <a:cxnLst/>
            <a:rect l="l" t="t" r="r" b="b"/>
            <a:pathLst>
              <a:path w="1613622" h="1613622">
                <a:moveTo>
                  <a:pt x="0" y="0"/>
                </a:moveTo>
                <a:lnTo>
                  <a:pt x="1613623" y="0"/>
                </a:lnTo>
                <a:lnTo>
                  <a:pt x="1613623" y="1613623"/>
                </a:lnTo>
                <a:lnTo>
                  <a:pt x="0" y="1613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4D2A83-99B9-03A2-D263-0A9CC64A0058}"/>
              </a:ext>
            </a:extLst>
          </p:cNvPr>
          <p:cNvSpPr txBox="1"/>
          <p:nvPr/>
        </p:nvSpPr>
        <p:spPr>
          <a:xfrm>
            <a:off x="2488756" y="409955"/>
            <a:ext cx="9178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CL 304 </a:t>
            </a:r>
          </a:p>
          <a:p>
            <a:pPr algn="ctr"/>
            <a:r>
              <a:rPr lang="en-US" sz="4000" dirty="0">
                <a:latin typeface="Arial Black" panose="020B0A04020102020204" pitchFamily="34" charset="0"/>
              </a:rPr>
              <a:t>Chemical process Technology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CE0D0-B530-7C54-D19C-0D1724AD39E5}"/>
              </a:ext>
            </a:extLst>
          </p:cNvPr>
          <p:cNvSpPr txBox="1"/>
          <p:nvPr/>
        </p:nvSpPr>
        <p:spPr>
          <a:xfrm>
            <a:off x="398676" y="7592635"/>
            <a:ext cx="676412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" sz="3600" b="1" dirty="0">
                <a:solidFill>
                  <a:srgbClr val="E63613"/>
                </a:solidFill>
                <a:latin typeface="Lucida Bright" panose="02040602050505020304" pitchFamily="18" charset="0"/>
                <a:cs typeface="Times New Roman" panose="02020603050405020304" pitchFamily="18" charset="0"/>
              </a:rPr>
              <a:t>Group No.- 31</a:t>
            </a:r>
            <a:endParaRPr lang="en-US" sz="3600" dirty="0">
              <a:solidFill>
                <a:srgbClr val="202124"/>
              </a:solidFill>
              <a:latin typeface="Lucida Bright" panose="020406020505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" sz="2800" dirty="0">
                <a:solidFill>
                  <a:schemeClr val="tx1"/>
                </a:solidFill>
                <a:latin typeface="Lucida Bright" panose="02040602050505020304" pitchFamily="18" charset="0"/>
                <a:cs typeface="Times New Roman" panose="02020603050405020304" pitchFamily="18" charset="0"/>
              </a:rPr>
              <a:t>Sugam Barman		210107084</a:t>
            </a:r>
            <a:endParaRPr lang="en-US" sz="2800" dirty="0">
              <a:solidFill>
                <a:schemeClr val="tx1"/>
              </a:solidFill>
              <a:latin typeface="Lucida Bright" panose="020406020505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" sz="2800" dirty="0">
                <a:solidFill>
                  <a:schemeClr val="tx1"/>
                </a:solidFill>
                <a:latin typeface="Lucida Bright" panose="02040602050505020304" pitchFamily="18" charset="0"/>
                <a:cs typeface="Times New Roman" panose="02020603050405020304" pitchFamily="18" charset="0"/>
              </a:rPr>
              <a:t>Nandini Kathyayan	210107101</a:t>
            </a:r>
            <a:endParaRPr lang="en-US" sz="2800" dirty="0">
              <a:solidFill>
                <a:schemeClr val="tx1"/>
              </a:solidFill>
              <a:latin typeface="Lucida Bright" panose="020406020505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" sz="2800" dirty="0">
                <a:solidFill>
                  <a:schemeClr val="tx1"/>
                </a:solidFill>
                <a:latin typeface="Lucida Bright" panose="02040602050505020304" pitchFamily="18" charset="0"/>
                <a:cs typeface="Times New Roman" panose="02020603050405020304" pitchFamily="18" charset="0"/>
              </a:rPr>
              <a:t>Prakash Kumar		210107103</a:t>
            </a:r>
            <a:endParaRPr lang="en-US" sz="2800" dirty="0">
              <a:solidFill>
                <a:schemeClr val="tx1"/>
              </a:solidFill>
              <a:latin typeface="Lucida Bright" panose="020406020505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" sz="2800" dirty="0">
                <a:solidFill>
                  <a:schemeClr val="tx1"/>
                </a:solidFill>
                <a:latin typeface="Lucida Bright" panose="02040602050505020304" pitchFamily="18" charset="0"/>
                <a:cs typeface="Times New Roman" panose="02020603050405020304" pitchFamily="18" charset="0"/>
              </a:rPr>
              <a:t>Rajat Singhal		210107100</a:t>
            </a:r>
            <a:endParaRPr lang="en-GB" sz="3200" dirty="0">
              <a:solidFill>
                <a:schemeClr val="tx1"/>
              </a:solidFill>
              <a:latin typeface="Lucida Bright" panose="020406020505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73A6EDE-98E4-464C-5726-77C888E6F066}"/>
              </a:ext>
            </a:extLst>
          </p:cNvPr>
          <p:cNvGrpSpPr/>
          <p:nvPr/>
        </p:nvGrpSpPr>
        <p:grpSpPr>
          <a:xfrm>
            <a:off x="1701063" y="2821873"/>
            <a:ext cx="9904959" cy="3588846"/>
            <a:chOff x="0" y="0"/>
            <a:chExt cx="2608713" cy="945211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0547B610-7224-9384-F1D9-361C62D69CEC}"/>
                </a:ext>
              </a:extLst>
            </p:cNvPr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1CB41AA9-1272-BB65-DFC2-A18A21E0C1D7}"/>
                </a:ext>
              </a:extLst>
            </p:cNvPr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3D89673B-D21E-6032-F09A-5FBD28C51BD1}"/>
              </a:ext>
            </a:extLst>
          </p:cNvPr>
          <p:cNvSpPr txBox="1"/>
          <p:nvPr/>
        </p:nvSpPr>
        <p:spPr>
          <a:xfrm>
            <a:off x="1950863" y="3355568"/>
            <a:ext cx="9405358" cy="243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4700" spc="65" dirty="0">
                <a:solidFill>
                  <a:srgbClr val="040506"/>
                </a:solidFill>
                <a:latin typeface="Arial Black" panose="020B0A04020102020204" pitchFamily="34" charset="0"/>
              </a:rPr>
              <a:t>LIFE CYCLE ASSESSMENT OF A PETROCHEMICAL AND A BIOBASED MATERIAL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01132" y="-273683"/>
            <a:ext cx="2129052" cy="10674983"/>
            <a:chOff x="0" y="0"/>
            <a:chExt cx="560738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0738" cy="2811518"/>
            </a:xfrm>
            <a:custGeom>
              <a:avLst/>
              <a:gdLst/>
              <a:ahLst/>
              <a:cxnLst/>
              <a:rect l="l" t="t" r="r" b="b"/>
              <a:pathLst>
                <a:path w="560738" h="2811518">
                  <a:moveTo>
                    <a:pt x="0" y="0"/>
                  </a:moveTo>
                  <a:lnTo>
                    <a:pt x="560738" y="0"/>
                  </a:lnTo>
                  <a:lnTo>
                    <a:pt x="560738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60738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3301132" cy="10287000"/>
          </a:xfrm>
          <a:custGeom>
            <a:avLst/>
            <a:gdLst/>
            <a:ahLst/>
            <a:cxnLst/>
            <a:rect l="l" t="t" r="r" b="b"/>
            <a:pathLst>
              <a:path w="3301132" h="10287000">
                <a:moveTo>
                  <a:pt x="0" y="0"/>
                </a:moveTo>
                <a:lnTo>
                  <a:pt x="3301132" y="0"/>
                </a:lnTo>
                <a:lnTo>
                  <a:pt x="33011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962" r="-24317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50689" y="7461411"/>
            <a:ext cx="3570931" cy="2567529"/>
          </a:xfrm>
          <a:custGeom>
            <a:avLst/>
            <a:gdLst/>
            <a:ahLst/>
            <a:cxnLst/>
            <a:rect l="l" t="t" r="r" b="b"/>
            <a:pathLst>
              <a:path w="3570931" h="2567529">
                <a:moveTo>
                  <a:pt x="0" y="0"/>
                </a:moveTo>
                <a:lnTo>
                  <a:pt x="3570930" y="0"/>
                </a:lnTo>
                <a:lnTo>
                  <a:pt x="3570930" y="2567529"/>
                </a:lnTo>
                <a:lnTo>
                  <a:pt x="0" y="256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165174" y="0"/>
            <a:ext cx="5673529" cy="10287000"/>
          </a:xfrm>
          <a:custGeom>
            <a:avLst/>
            <a:gdLst/>
            <a:ahLst/>
            <a:cxnLst/>
            <a:rect l="l" t="t" r="r" b="b"/>
            <a:pathLst>
              <a:path w="5673529" h="10287000">
                <a:moveTo>
                  <a:pt x="0" y="0"/>
                </a:moveTo>
                <a:lnTo>
                  <a:pt x="5673529" y="0"/>
                </a:lnTo>
                <a:lnTo>
                  <a:pt x="56735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42966"/>
            </a:stretch>
          </a:blipFill>
        </p:spPr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D41CE6B-462A-44EB-7D65-CB93151C66B0}"/>
              </a:ext>
            </a:extLst>
          </p:cNvPr>
          <p:cNvSpPr txBox="1"/>
          <p:nvPr/>
        </p:nvSpPr>
        <p:spPr>
          <a:xfrm>
            <a:off x="3508355" y="2270116"/>
            <a:ext cx="13750945" cy="570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873" lvl="1" indent="-457200">
              <a:lnSpc>
                <a:spcPts val="4548"/>
              </a:lnSpc>
              <a:buFont typeface="Wingdings" panose="05000000000000000000" pitchFamily="2" charset="2"/>
              <a:buChar char="Ø"/>
            </a:pPr>
            <a:r>
              <a:rPr lang="en-US" sz="3498" dirty="0">
                <a:solidFill>
                  <a:srgbClr val="000000"/>
                </a:solidFill>
                <a:latin typeface="Lucida Bright" panose="02040602050505020304" pitchFamily="18" charset="0"/>
              </a:rPr>
              <a:t>Production of petroleum-derived TPA: Requires 0.66 kg of xylene per 1 kg of TPA.</a:t>
            </a:r>
          </a:p>
          <a:p>
            <a:pPr marL="834873" lvl="1" indent="-457200">
              <a:lnSpc>
                <a:spcPts val="4548"/>
              </a:lnSpc>
              <a:buFont typeface="Wingdings" panose="05000000000000000000" pitchFamily="2" charset="2"/>
              <a:buChar char="Ø"/>
            </a:pPr>
            <a:r>
              <a:rPr lang="en-US" sz="3498" dirty="0">
                <a:solidFill>
                  <a:srgbClr val="000000"/>
                </a:solidFill>
                <a:latin typeface="Lucida Bright" panose="02040602050505020304" pitchFamily="18" charset="0"/>
              </a:rPr>
              <a:t>Biomass-derived FDCA production: Needs 6.74 kg of biomass for 1 kg of FDCA.</a:t>
            </a:r>
          </a:p>
          <a:p>
            <a:pPr marL="834873" lvl="1" indent="-457200">
              <a:lnSpc>
                <a:spcPts val="4548"/>
              </a:lnSpc>
              <a:buFont typeface="Wingdings" panose="05000000000000000000" pitchFamily="2" charset="2"/>
              <a:buChar char="Ø"/>
            </a:pPr>
            <a:r>
              <a:rPr lang="en-US" sz="3498" dirty="0">
                <a:solidFill>
                  <a:srgbClr val="000000"/>
                </a:solidFill>
                <a:latin typeface="Lucida Bright" panose="02040602050505020304" pitchFamily="18" charset="0"/>
              </a:rPr>
              <a:t>Coproducts and byproducts of FDCA production: 0.65 kg of 1,5-PDO and 0.63 kg of activated carbon.</a:t>
            </a:r>
          </a:p>
          <a:p>
            <a:pPr marL="834873" lvl="1" indent="-457200">
              <a:lnSpc>
                <a:spcPts val="4548"/>
              </a:lnSpc>
              <a:buFont typeface="Wingdings" panose="05000000000000000000" pitchFamily="2" charset="2"/>
              <a:buChar char="Ø"/>
            </a:pPr>
            <a:r>
              <a:rPr lang="en-US" sz="3498" dirty="0">
                <a:solidFill>
                  <a:srgbClr val="000000"/>
                </a:solidFill>
                <a:latin typeface="Lucida Bright" panose="02040602050505020304" pitchFamily="18" charset="0"/>
              </a:rPr>
              <a:t>Waste products from FDCA production: Gypsum and ash.</a:t>
            </a:r>
          </a:p>
          <a:p>
            <a:pPr marL="834873" lvl="1" indent="-457200">
              <a:lnSpc>
                <a:spcPts val="4548"/>
              </a:lnSpc>
              <a:buFont typeface="Wingdings" panose="05000000000000000000" pitchFamily="2" charset="2"/>
              <a:buChar char="Ø"/>
            </a:pPr>
            <a:r>
              <a:rPr lang="en-US" sz="3498" dirty="0">
                <a:solidFill>
                  <a:srgbClr val="000000"/>
                </a:solidFill>
                <a:latin typeface="Lucida Bright" panose="02040602050505020304" pitchFamily="18" charset="0"/>
              </a:rPr>
              <a:t>Waste products from TPA production: Hydrocarbons, NMVOC, particulates, incineration residue, and hazardous waste.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301883F-21E0-C09E-2E09-FE30064E5039}"/>
              </a:ext>
            </a:extLst>
          </p:cNvPr>
          <p:cNvSpPr txBox="1"/>
          <p:nvPr/>
        </p:nvSpPr>
        <p:spPr>
          <a:xfrm>
            <a:off x="3872111" y="603250"/>
            <a:ext cx="11901289" cy="794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Arial Black" panose="020B0A04020102020204" pitchFamily="34" charset="0"/>
              </a:rPr>
              <a:t>STAGE 2 - INVENTORY ANALYSIS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306694"/>
            <a:ext cx="18288000" cy="3980306"/>
          </a:xfrm>
          <a:custGeom>
            <a:avLst/>
            <a:gdLst/>
            <a:ahLst/>
            <a:cxnLst/>
            <a:rect l="l" t="t" r="r" b="b"/>
            <a:pathLst>
              <a:path w="18288000" h="3980306">
                <a:moveTo>
                  <a:pt x="0" y="0"/>
                </a:moveTo>
                <a:lnTo>
                  <a:pt x="18288000" y="0"/>
                </a:lnTo>
                <a:lnTo>
                  <a:pt x="18288000" y="3980306"/>
                </a:lnTo>
                <a:lnTo>
                  <a:pt x="0" y="3980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6993" b="-377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50" y="37465"/>
            <a:ext cx="1538950" cy="1753235"/>
          </a:xfrm>
          <a:custGeom>
            <a:avLst/>
            <a:gdLst/>
            <a:ahLst/>
            <a:cxnLst/>
            <a:rect l="l" t="t" r="r" b="b"/>
            <a:pathLst>
              <a:path w="1538950" h="1753235">
                <a:moveTo>
                  <a:pt x="0" y="0"/>
                </a:moveTo>
                <a:lnTo>
                  <a:pt x="1538950" y="0"/>
                </a:lnTo>
                <a:lnTo>
                  <a:pt x="1538950" y="1753235"/>
                </a:lnTo>
                <a:lnTo>
                  <a:pt x="0" y="1753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90933C7C-86A6-EE99-21B3-D3888132E7F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271" y="1982723"/>
            <a:ext cx="16983456" cy="6079236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62490C77-2C65-F110-D9D4-D774ACA9ADA5}"/>
              </a:ext>
            </a:extLst>
          </p:cNvPr>
          <p:cNvSpPr txBox="1"/>
          <p:nvPr/>
        </p:nvSpPr>
        <p:spPr>
          <a:xfrm>
            <a:off x="2345976" y="531879"/>
            <a:ext cx="13596047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 dirty="0">
                <a:solidFill>
                  <a:srgbClr val="010101"/>
                </a:solidFill>
                <a:latin typeface="Arial Black" panose="020B0A04020102020204" pitchFamily="34" charset="0"/>
              </a:rPr>
              <a:t>STAGE 2 - INVENTORY ANALYSIS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2E6F074-4CC4-F73F-4AA5-2DB3957577ED}"/>
              </a:ext>
            </a:extLst>
          </p:cNvPr>
          <p:cNvSpPr txBox="1"/>
          <p:nvPr/>
        </p:nvSpPr>
        <p:spPr>
          <a:xfrm>
            <a:off x="1047908" y="8577135"/>
            <a:ext cx="15944692" cy="426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BFB"/>
                </a:solidFill>
                <a:latin typeface="Lucida Bright" panose="02040602050505020304" pitchFamily="18" charset="0"/>
              </a:rPr>
              <a:t>Table: Process Input/Output Values for Biomass-Derived FDCA and Petroleum-Derived TPA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58738">
            <a:off x="9215086" y="1978208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1799521" y="8295750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76442" y="3457784"/>
            <a:ext cx="2282831" cy="32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Open Sauce Bold"/>
              </a:rPr>
              <a:t>Dani Martinez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1652" y="6625196"/>
            <a:ext cx="3894757" cy="104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Open Sauce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98184" t="-51103" r="-41729" b="-13332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t="-5555" b="-5555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4499282" y="3509180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70D049DB-3DE0-58A5-7D32-443643BD109C}"/>
              </a:ext>
            </a:extLst>
          </p:cNvPr>
          <p:cNvSpPr txBox="1"/>
          <p:nvPr/>
        </p:nvSpPr>
        <p:spPr>
          <a:xfrm>
            <a:off x="1421175" y="1946455"/>
            <a:ext cx="1307810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91"/>
              </a:lnSpc>
              <a:spcBef>
                <a:spcPct val="0"/>
              </a:spcBef>
            </a:pPr>
            <a:r>
              <a:rPr lang="en-US" sz="5283" spc="184" dirty="0">
                <a:solidFill>
                  <a:srgbClr val="010101"/>
                </a:solidFill>
                <a:latin typeface="Arial Black" panose="020B0A04020102020204" pitchFamily="34" charset="0"/>
              </a:rPr>
              <a:t>STAGE 3 - IMPACT ASSESSMENT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86A8DCF8-720B-B9C8-B3BA-5806122F60B9}"/>
              </a:ext>
            </a:extLst>
          </p:cNvPr>
          <p:cNvSpPr txBox="1"/>
          <p:nvPr/>
        </p:nvSpPr>
        <p:spPr>
          <a:xfrm>
            <a:off x="1028700" y="3471080"/>
            <a:ext cx="14585721" cy="113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783" lvl="1" indent="-457200">
              <a:lnSpc>
                <a:spcPts val="4547"/>
              </a:lnSpc>
              <a:buFont typeface="Courier New" panose="02070309020205020404" pitchFamily="49" charset="0"/>
              <a:buChar char="o"/>
            </a:pPr>
            <a:r>
              <a:rPr lang="en-US" sz="3497" dirty="0">
                <a:solidFill>
                  <a:srgbClr val="000000"/>
                </a:solidFill>
                <a:latin typeface="Lucida Bright" panose="02040602050505020304" pitchFamily="18" charset="0"/>
              </a:rPr>
              <a:t>The environmental impacts of producing 1.0 kg of FDCA and TPA were assessed across ten standardized categories.</a:t>
            </a: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27BA8622-C1BB-F2FF-4397-E6C40C00D447}"/>
              </a:ext>
            </a:extLst>
          </p:cNvPr>
          <p:cNvSpPr txBox="1"/>
          <p:nvPr/>
        </p:nvSpPr>
        <p:spPr>
          <a:xfrm>
            <a:off x="2788618" y="5105400"/>
            <a:ext cx="6843018" cy="34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Lucida Bright" panose="02040602050505020304" pitchFamily="18" charset="0"/>
              </a:rPr>
              <a:t>Climate Change</a:t>
            </a:r>
          </a:p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Lucida Bright" panose="02040602050505020304" pitchFamily="18" charset="0"/>
              </a:rPr>
              <a:t>Fossil Depletion</a:t>
            </a:r>
          </a:p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Lucida Bright" panose="02040602050505020304" pitchFamily="18" charset="0"/>
              </a:rPr>
              <a:t>Metal Depletion </a:t>
            </a:r>
          </a:p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Lucida Bright" panose="02040602050505020304" pitchFamily="18" charset="0"/>
              </a:rPr>
              <a:t>Water Depletion</a:t>
            </a:r>
          </a:p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Lucida Bright" panose="02040602050505020304" pitchFamily="18" charset="0"/>
              </a:rPr>
              <a:t>Freshwater Ecotoxicity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F28067DD-0B9A-E668-C3A9-BD1699829A57}"/>
              </a:ext>
            </a:extLst>
          </p:cNvPr>
          <p:cNvSpPr txBox="1"/>
          <p:nvPr/>
        </p:nvSpPr>
        <p:spPr>
          <a:xfrm>
            <a:off x="9642395" y="5105400"/>
            <a:ext cx="7959805" cy="34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Lucida Bright" panose="02040602050505020304" pitchFamily="18" charset="0"/>
              </a:rPr>
              <a:t>Terrestrial Ecotoxicity</a:t>
            </a:r>
          </a:p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Lucida Bright" panose="02040602050505020304" pitchFamily="18" charset="0"/>
              </a:rPr>
              <a:t>Human Toxicity</a:t>
            </a:r>
          </a:p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Lucida Bright" panose="02040602050505020304" pitchFamily="18" charset="0"/>
              </a:rPr>
              <a:t>Freshwater Eutrophication</a:t>
            </a:r>
          </a:p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Lucida Bright" panose="02040602050505020304" pitchFamily="18" charset="0"/>
              </a:rPr>
              <a:t>Terrestrial Acidification </a:t>
            </a:r>
          </a:p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Lucida Bright" panose="02040602050505020304" pitchFamily="18" charset="0"/>
              </a:rPr>
              <a:t>Ozone Depletion</a:t>
            </a:r>
          </a:p>
        </p:txBody>
      </p:sp>
      <p:pic>
        <p:nvPicPr>
          <p:cNvPr id="24" name="object 20">
            <a:extLst>
              <a:ext uri="{FF2B5EF4-FFF2-40B4-BE49-F238E27FC236}">
                <a16:creationId xmlns:a16="http://schemas.microsoft.com/office/drawing/2014/main" id="{9B9AB357-085D-5C90-FCFF-BA1A52CB51B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94264" y="9203375"/>
            <a:ext cx="3211067" cy="925066"/>
          </a:xfrm>
          <a:prstGeom prst="rect">
            <a:avLst/>
          </a:prstGeom>
        </p:spPr>
      </p:pic>
      <p:pic>
        <p:nvPicPr>
          <p:cNvPr id="25" name="object 21">
            <a:extLst>
              <a:ext uri="{FF2B5EF4-FFF2-40B4-BE49-F238E27FC236}">
                <a16:creationId xmlns:a16="http://schemas.microsoft.com/office/drawing/2014/main" id="{A5D5BDBE-585B-6676-D75B-A0F97CCD07B7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284" y="82253"/>
            <a:ext cx="3535679" cy="1031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07770" y="5981902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15324" y="-3592186"/>
            <a:ext cx="11672940" cy="9965773"/>
          </a:xfrm>
          <a:custGeom>
            <a:avLst/>
            <a:gdLst/>
            <a:ahLst/>
            <a:cxnLst/>
            <a:rect l="l" t="t" r="r" b="b"/>
            <a:pathLst>
              <a:path w="11672940" h="9965773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93231" y="603980"/>
            <a:ext cx="10606207" cy="8654320"/>
          </a:xfrm>
          <a:custGeom>
            <a:avLst/>
            <a:gdLst/>
            <a:ahLst/>
            <a:cxnLst/>
            <a:rect l="l" t="t" r="r" b="b"/>
            <a:pathLst>
              <a:path w="10606207" h="8654320">
                <a:moveTo>
                  <a:pt x="0" y="0"/>
                </a:moveTo>
                <a:lnTo>
                  <a:pt x="10606207" y="0"/>
                </a:lnTo>
                <a:lnTo>
                  <a:pt x="10606207" y="8654320"/>
                </a:lnTo>
                <a:lnTo>
                  <a:pt x="0" y="8654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5539" y="228760"/>
            <a:ext cx="2938764" cy="3551007"/>
          </a:xfrm>
          <a:custGeom>
            <a:avLst/>
            <a:gdLst/>
            <a:ahLst/>
            <a:cxnLst/>
            <a:rect l="l" t="t" r="r" b="b"/>
            <a:pathLst>
              <a:path w="2938764" h="3551007">
                <a:moveTo>
                  <a:pt x="0" y="0"/>
                </a:moveTo>
                <a:lnTo>
                  <a:pt x="2938764" y="0"/>
                </a:lnTo>
                <a:lnTo>
                  <a:pt x="2938764" y="3551007"/>
                </a:lnTo>
                <a:lnTo>
                  <a:pt x="0" y="355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497" y="9258300"/>
            <a:ext cx="3274303" cy="943443"/>
          </a:xfrm>
          <a:custGeom>
            <a:avLst/>
            <a:gdLst/>
            <a:ahLst/>
            <a:cxnLst/>
            <a:rect l="l" t="t" r="r" b="b"/>
            <a:pathLst>
              <a:path w="3274303" h="943443">
                <a:moveTo>
                  <a:pt x="0" y="0"/>
                </a:moveTo>
                <a:lnTo>
                  <a:pt x="3274303" y="0"/>
                </a:lnTo>
                <a:lnTo>
                  <a:pt x="3274303" y="943443"/>
                </a:lnTo>
                <a:lnTo>
                  <a:pt x="0" y="943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529F751-056C-E7D9-9562-FA841BE9A502}"/>
              </a:ext>
            </a:extLst>
          </p:cNvPr>
          <p:cNvSpPr txBox="1"/>
          <p:nvPr/>
        </p:nvSpPr>
        <p:spPr>
          <a:xfrm>
            <a:off x="335539" y="2712599"/>
            <a:ext cx="6957692" cy="412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lvl="0" indent="0" algn="ctr">
              <a:lnSpc>
                <a:spcPts val="7266"/>
              </a:lnSpc>
              <a:spcBef>
                <a:spcPct val="0"/>
              </a:spcBef>
            </a:pPr>
            <a:r>
              <a:rPr lang="en-US" sz="5265" dirty="0">
                <a:solidFill>
                  <a:srgbClr val="010101"/>
                </a:solidFill>
                <a:latin typeface="Arial Black" panose="020B0A04020102020204" pitchFamily="34" charset="0"/>
              </a:rPr>
              <a:t>STAGE 3 - IMPACT ASSESSMENT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198517A4-4753-257D-5D20-42F382959FA6}"/>
              </a:ext>
            </a:extLst>
          </p:cNvPr>
          <p:cNvSpPr txBox="1"/>
          <p:nvPr/>
        </p:nvSpPr>
        <p:spPr>
          <a:xfrm>
            <a:off x="8801574" y="9469646"/>
            <a:ext cx="7810025" cy="401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 dirty="0">
                <a:solidFill>
                  <a:srgbClr val="010101"/>
                </a:solidFill>
                <a:latin typeface="Lucida Bright" panose="02040602050505020304" pitchFamily="18" charset="0"/>
              </a:rPr>
              <a:t>Fig : represent environmental impacts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39888" y="-5722705"/>
            <a:ext cx="11445409" cy="11445409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829643" y="6244472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/>
            </a:stretch>
          </a:blipFill>
        </p:spPr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C6C87409-1C46-7020-C91B-0A5913DC1962}"/>
              </a:ext>
            </a:extLst>
          </p:cNvPr>
          <p:cNvSpPr/>
          <p:nvPr/>
        </p:nvSpPr>
        <p:spPr>
          <a:xfrm>
            <a:off x="889998" y="3941784"/>
            <a:ext cx="8254002" cy="5507269"/>
          </a:xfrm>
          <a:custGeom>
            <a:avLst/>
            <a:gdLst/>
            <a:ahLst/>
            <a:cxnLst/>
            <a:rect l="l" t="t" r="r" b="b"/>
            <a:pathLst>
              <a:path w="8254002" h="5507269">
                <a:moveTo>
                  <a:pt x="0" y="0"/>
                </a:moveTo>
                <a:lnTo>
                  <a:pt x="8254002" y="0"/>
                </a:lnTo>
                <a:lnTo>
                  <a:pt x="8254002" y="5507269"/>
                </a:lnTo>
                <a:lnTo>
                  <a:pt x="0" y="5507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32D61DF7-FA6B-639B-AD6F-6232726CBEFE}"/>
              </a:ext>
            </a:extLst>
          </p:cNvPr>
          <p:cNvSpPr txBox="1"/>
          <p:nvPr/>
        </p:nvSpPr>
        <p:spPr>
          <a:xfrm>
            <a:off x="1830511" y="619814"/>
            <a:ext cx="13411193" cy="952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Arial Black" panose="020B0A04020102020204" pitchFamily="34" charset="0"/>
              </a:rPr>
              <a:t>STAGE 3 - IMPACT ASSESSMENT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3A6BBAF-7052-3F75-A6F5-894E6E92EB3C}"/>
              </a:ext>
            </a:extLst>
          </p:cNvPr>
          <p:cNvSpPr txBox="1"/>
          <p:nvPr/>
        </p:nvSpPr>
        <p:spPr>
          <a:xfrm>
            <a:off x="663214" y="2047262"/>
            <a:ext cx="15745788" cy="189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Lucida Bright" panose="02040602050505020304" pitchFamily="18" charset="0"/>
              </a:rPr>
              <a:t>Biomass-derived FDCA production: Natural gas for electricity generation serves as baseline at 100%.</a:t>
            </a:r>
          </a:p>
          <a:p>
            <a:pPr marL="626111" lvl="1" indent="-313055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Lucida Bright" panose="02040602050505020304" pitchFamily="18" charset="0"/>
              </a:rPr>
              <a:t>Factors influencing Climate Change (CC) and Fossil Depletion (FD) determined relative to this benchmark.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C4B6E3B2-B7CB-B60F-1B4E-B74FC47B0BFF}"/>
              </a:ext>
            </a:extLst>
          </p:cNvPr>
          <p:cNvSpPr txBox="1"/>
          <p:nvPr/>
        </p:nvSpPr>
        <p:spPr>
          <a:xfrm>
            <a:off x="2181129" y="9585528"/>
            <a:ext cx="5671741" cy="34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Lucida Bright" panose="02040602050505020304" pitchFamily="18" charset="0"/>
              </a:rPr>
              <a:t>Fig: represent climate change impact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BB8CDD2B-6C6B-F04D-2B0F-88ED1C7B6EF4}"/>
              </a:ext>
            </a:extLst>
          </p:cNvPr>
          <p:cNvSpPr txBox="1"/>
          <p:nvPr/>
        </p:nvSpPr>
        <p:spPr>
          <a:xfrm>
            <a:off x="9731737" y="9432038"/>
            <a:ext cx="6501752" cy="68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7"/>
              </a:lnSpc>
              <a:spcBef>
                <a:spcPct val="0"/>
              </a:spcBef>
            </a:pPr>
            <a:r>
              <a:rPr lang="en-US" sz="2028" dirty="0">
                <a:solidFill>
                  <a:srgbClr val="000000"/>
                </a:solidFill>
                <a:latin typeface="Lucida Bright" panose="02040602050505020304" pitchFamily="18" charset="0"/>
              </a:rPr>
              <a:t>Fig: represent fossil depletion impact, using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Lucida Bright" panose="02040602050505020304" pitchFamily="18" charset="0"/>
              </a:rPr>
              <a:t> alternative sources for power generation</a:t>
            </a: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F0C88372-C473-98A1-2E17-F717E74E2C1F}"/>
              </a:ext>
            </a:extLst>
          </p:cNvPr>
          <p:cNvSpPr/>
          <p:nvPr/>
        </p:nvSpPr>
        <p:spPr>
          <a:xfrm>
            <a:off x="9144000" y="4259790"/>
            <a:ext cx="7677226" cy="5029906"/>
          </a:xfrm>
          <a:custGeom>
            <a:avLst/>
            <a:gdLst/>
            <a:ahLst/>
            <a:cxnLst/>
            <a:rect l="l" t="t" r="r" b="b"/>
            <a:pathLst>
              <a:path w="7677226" h="5029906">
                <a:moveTo>
                  <a:pt x="0" y="0"/>
                </a:moveTo>
                <a:lnTo>
                  <a:pt x="7677226" y="0"/>
                </a:lnTo>
                <a:lnTo>
                  <a:pt x="7677226" y="5029907"/>
                </a:lnTo>
                <a:lnTo>
                  <a:pt x="0" y="5029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43C90AC6-86C8-5E28-17C2-AD288777B097}"/>
              </a:ext>
            </a:extLst>
          </p:cNvPr>
          <p:cNvSpPr/>
          <p:nvPr/>
        </p:nvSpPr>
        <p:spPr>
          <a:xfrm>
            <a:off x="16540733" y="3941784"/>
            <a:ext cx="1311678" cy="5584370"/>
          </a:xfrm>
          <a:custGeom>
            <a:avLst/>
            <a:gdLst/>
            <a:ahLst/>
            <a:cxnLst/>
            <a:rect l="l" t="t" r="r" b="b"/>
            <a:pathLst>
              <a:path w="1311678" h="5584370">
                <a:moveTo>
                  <a:pt x="0" y="0"/>
                </a:moveTo>
                <a:lnTo>
                  <a:pt x="1311678" y="0"/>
                </a:lnTo>
                <a:lnTo>
                  <a:pt x="1311678" y="5584371"/>
                </a:lnTo>
                <a:lnTo>
                  <a:pt x="0" y="55843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57840">
            <a:off x="9587899" y="-1323153"/>
            <a:ext cx="14604082" cy="10249410"/>
          </a:xfrm>
          <a:custGeom>
            <a:avLst/>
            <a:gdLst/>
            <a:ahLst/>
            <a:cxnLst/>
            <a:rect l="l" t="t" r="r" b="b"/>
            <a:pathLst>
              <a:path w="14604082" h="10249410">
                <a:moveTo>
                  <a:pt x="0" y="0"/>
                </a:moveTo>
                <a:lnTo>
                  <a:pt x="14604082" y="0"/>
                </a:lnTo>
                <a:lnTo>
                  <a:pt x="14604082" y="10249410"/>
                </a:lnTo>
                <a:lnTo>
                  <a:pt x="0" y="1024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7141956" y="4166189"/>
            <a:ext cx="9203249" cy="7969598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8027" r="-802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509977" y="0"/>
            <a:ext cx="9203249" cy="7969598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5091" r="-1509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4509977" y="8363505"/>
            <a:ext cx="9203249" cy="7969598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26973" r="-2697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94846" y="824426"/>
            <a:ext cx="17498307" cy="8638148"/>
            <a:chOff x="0" y="0"/>
            <a:chExt cx="4064900" cy="20066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4064900" cy="2006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237827" y="237827"/>
            <a:ext cx="769902" cy="811843"/>
            <a:chOff x="0" y="0"/>
            <a:chExt cx="770809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70809" cy="812800"/>
            </a:xfrm>
            <a:custGeom>
              <a:avLst/>
              <a:gdLst/>
              <a:ahLst/>
              <a:cxnLst/>
              <a:rect l="l" t="t" r="r" b="b"/>
              <a:pathLst>
                <a:path w="770809" h="812800">
                  <a:moveTo>
                    <a:pt x="385405" y="0"/>
                  </a:moveTo>
                  <a:lnTo>
                    <a:pt x="770809" y="203200"/>
                  </a:lnTo>
                  <a:lnTo>
                    <a:pt x="770809" y="609600"/>
                  </a:lnTo>
                  <a:lnTo>
                    <a:pt x="385405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85405" y="0"/>
                  </a:lnTo>
                  <a:close/>
                </a:path>
              </a:pathLst>
            </a:custGeom>
            <a:solidFill>
              <a:srgbClr val="CD050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101600"/>
              <a:ext cx="770809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-297156" y="1380851"/>
            <a:ext cx="594312" cy="626688"/>
            <a:chOff x="0" y="0"/>
            <a:chExt cx="770809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70809" cy="812800"/>
            </a:xfrm>
            <a:custGeom>
              <a:avLst/>
              <a:gdLst/>
              <a:ahLst/>
              <a:cxnLst/>
              <a:rect l="l" t="t" r="r" b="b"/>
              <a:pathLst>
                <a:path w="770809" h="812800">
                  <a:moveTo>
                    <a:pt x="385405" y="0"/>
                  </a:moveTo>
                  <a:lnTo>
                    <a:pt x="770809" y="203200"/>
                  </a:lnTo>
                  <a:lnTo>
                    <a:pt x="770809" y="609600"/>
                  </a:lnTo>
                  <a:lnTo>
                    <a:pt x="385405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854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101600"/>
              <a:ext cx="770809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5400000">
            <a:off x="1129704" y="-1305434"/>
            <a:ext cx="1836586" cy="2061780"/>
            <a:chOff x="0" y="0"/>
            <a:chExt cx="765266" cy="859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5266" cy="859099"/>
            </a:xfrm>
            <a:custGeom>
              <a:avLst/>
              <a:gdLst/>
              <a:ahLst/>
              <a:cxnLst/>
              <a:rect l="l" t="t" r="r" b="b"/>
              <a:pathLst>
                <a:path w="765266" h="859099">
                  <a:moveTo>
                    <a:pt x="382633" y="0"/>
                  </a:moveTo>
                  <a:lnTo>
                    <a:pt x="765266" y="203200"/>
                  </a:lnTo>
                  <a:lnTo>
                    <a:pt x="765266" y="655900"/>
                  </a:lnTo>
                  <a:lnTo>
                    <a:pt x="382633" y="859099"/>
                  </a:lnTo>
                  <a:lnTo>
                    <a:pt x="0" y="655900"/>
                  </a:lnTo>
                  <a:lnTo>
                    <a:pt x="0" y="203200"/>
                  </a:lnTo>
                  <a:lnTo>
                    <a:pt x="38263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D0505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101600"/>
              <a:ext cx="765266" cy="617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object 9">
            <a:extLst>
              <a:ext uri="{FF2B5EF4-FFF2-40B4-BE49-F238E27FC236}">
                <a16:creationId xmlns:a16="http://schemas.microsoft.com/office/drawing/2014/main" id="{FE6DCC6E-650A-BA2E-5F70-6C2ACD1FD515}"/>
              </a:ext>
            </a:extLst>
          </p:cNvPr>
          <p:cNvSpPr/>
          <p:nvPr/>
        </p:nvSpPr>
        <p:spPr>
          <a:xfrm>
            <a:off x="1605880" y="3986784"/>
            <a:ext cx="13393419" cy="0"/>
          </a:xfrm>
          <a:custGeom>
            <a:avLst/>
            <a:gdLst/>
            <a:ahLst/>
            <a:cxnLst/>
            <a:rect l="l" t="t" r="r" b="b"/>
            <a:pathLst>
              <a:path w="13393419">
                <a:moveTo>
                  <a:pt x="0" y="0"/>
                </a:moveTo>
                <a:lnTo>
                  <a:pt x="13392912" y="0"/>
                </a:lnTo>
              </a:path>
            </a:pathLst>
          </a:custGeom>
          <a:ln w="85725">
            <a:solidFill>
              <a:srgbClr val="CD040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10">
            <a:extLst>
              <a:ext uri="{FF2B5EF4-FFF2-40B4-BE49-F238E27FC236}">
                <a16:creationId xmlns:a16="http://schemas.microsoft.com/office/drawing/2014/main" id="{65D85F32-2A0A-9711-FD89-3FF63574C8FF}"/>
              </a:ext>
            </a:extLst>
          </p:cNvPr>
          <p:cNvSpPr/>
          <p:nvPr/>
        </p:nvSpPr>
        <p:spPr>
          <a:xfrm>
            <a:off x="1513982" y="3754005"/>
            <a:ext cx="13485494" cy="509905"/>
          </a:xfrm>
          <a:custGeom>
            <a:avLst/>
            <a:gdLst/>
            <a:ahLst/>
            <a:cxnLst/>
            <a:rect l="l" t="t" r="r" b="b"/>
            <a:pathLst>
              <a:path w="13485494" h="509904">
                <a:moveTo>
                  <a:pt x="465734" y="208622"/>
                </a:moveTo>
                <a:lnTo>
                  <a:pt x="455676" y="161124"/>
                </a:lnTo>
                <a:lnTo>
                  <a:pt x="435559" y="116065"/>
                </a:lnTo>
                <a:lnTo>
                  <a:pt x="406450" y="76263"/>
                </a:lnTo>
                <a:lnTo>
                  <a:pt x="370217" y="43942"/>
                </a:lnTo>
                <a:lnTo>
                  <a:pt x="328269" y="19913"/>
                </a:lnTo>
                <a:lnTo>
                  <a:pt x="282016" y="4991"/>
                </a:lnTo>
                <a:lnTo>
                  <a:pt x="232867" y="0"/>
                </a:lnTo>
                <a:lnTo>
                  <a:pt x="183705" y="4991"/>
                </a:lnTo>
                <a:lnTo>
                  <a:pt x="137452" y="19913"/>
                </a:lnTo>
                <a:lnTo>
                  <a:pt x="95504" y="43942"/>
                </a:lnTo>
                <a:lnTo>
                  <a:pt x="59270" y="76263"/>
                </a:lnTo>
                <a:lnTo>
                  <a:pt x="30175" y="116065"/>
                </a:lnTo>
                <a:lnTo>
                  <a:pt x="10058" y="161124"/>
                </a:lnTo>
                <a:lnTo>
                  <a:pt x="0" y="208622"/>
                </a:lnTo>
                <a:lnTo>
                  <a:pt x="0" y="256946"/>
                </a:lnTo>
                <a:lnTo>
                  <a:pt x="10058" y="304444"/>
                </a:lnTo>
                <a:lnTo>
                  <a:pt x="30175" y="349491"/>
                </a:lnTo>
                <a:lnTo>
                  <a:pt x="59270" y="389305"/>
                </a:lnTo>
                <a:lnTo>
                  <a:pt x="95504" y="421627"/>
                </a:lnTo>
                <a:lnTo>
                  <a:pt x="137452" y="445655"/>
                </a:lnTo>
                <a:lnTo>
                  <a:pt x="183705" y="460578"/>
                </a:lnTo>
                <a:lnTo>
                  <a:pt x="232867" y="465569"/>
                </a:lnTo>
                <a:lnTo>
                  <a:pt x="282016" y="460578"/>
                </a:lnTo>
                <a:lnTo>
                  <a:pt x="328269" y="445655"/>
                </a:lnTo>
                <a:lnTo>
                  <a:pt x="370217" y="421627"/>
                </a:lnTo>
                <a:lnTo>
                  <a:pt x="406450" y="389305"/>
                </a:lnTo>
                <a:lnTo>
                  <a:pt x="435559" y="349491"/>
                </a:lnTo>
                <a:lnTo>
                  <a:pt x="455676" y="304444"/>
                </a:lnTo>
                <a:lnTo>
                  <a:pt x="465734" y="256946"/>
                </a:lnTo>
                <a:lnTo>
                  <a:pt x="465734" y="208622"/>
                </a:lnTo>
                <a:close/>
              </a:path>
              <a:path w="13485494" h="509904">
                <a:moveTo>
                  <a:pt x="3684422" y="208622"/>
                </a:moveTo>
                <a:lnTo>
                  <a:pt x="3674364" y="161124"/>
                </a:lnTo>
                <a:lnTo>
                  <a:pt x="3654247" y="116065"/>
                </a:lnTo>
                <a:lnTo>
                  <a:pt x="3625138" y="76263"/>
                </a:lnTo>
                <a:lnTo>
                  <a:pt x="3588905" y="43942"/>
                </a:lnTo>
                <a:lnTo>
                  <a:pt x="3546957" y="19913"/>
                </a:lnTo>
                <a:lnTo>
                  <a:pt x="3500704" y="4991"/>
                </a:lnTo>
                <a:lnTo>
                  <a:pt x="3451555" y="0"/>
                </a:lnTo>
                <a:lnTo>
                  <a:pt x="3402393" y="4991"/>
                </a:lnTo>
                <a:lnTo>
                  <a:pt x="3356140" y="19913"/>
                </a:lnTo>
                <a:lnTo>
                  <a:pt x="3314192" y="43942"/>
                </a:lnTo>
                <a:lnTo>
                  <a:pt x="3277959" y="76263"/>
                </a:lnTo>
                <a:lnTo>
                  <a:pt x="3248863" y="116065"/>
                </a:lnTo>
                <a:lnTo>
                  <a:pt x="3228746" y="161124"/>
                </a:lnTo>
                <a:lnTo>
                  <a:pt x="3218688" y="208622"/>
                </a:lnTo>
                <a:lnTo>
                  <a:pt x="3218688" y="256946"/>
                </a:lnTo>
                <a:lnTo>
                  <a:pt x="3228746" y="304444"/>
                </a:lnTo>
                <a:lnTo>
                  <a:pt x="3248863" y="349491"/>
                </a:lnTo>
                <a:lnTo>
                  <a:pt x="3277959" y="389305"/>
                </a:lnTo>
                <a:lnTo>
                  <a:pt x="3314192" y="421627"/>
                </a:lnTo>
                <a:lnTo>
                  <a:pt x="3356140" y="445655"/>
                </a:lnTo>
                <a:lnTo>
                  <a:pt x="3402393" y="460578"/>
                </a:lnTo>
                <a:lnTo>
                  <a:pt x="3451555" y="465569"/>
                </a:lnTo>
                <a:lnTo>
                  <a:pt x="3500704" y="460578"/>
                </a:lnTo>
                <a:lnTo>
                  <a:pt x="3546957" y="445655"/>
                </a:lnTo>
                <a:lnTo>
                  <a:pt x="3588905" y="421627"/>
                </a:lnTo>
                <a:lnTo>
                  <a:pt x="3625138" y="389305"/>
                </a:lnTo>
                <a:lnTo>
                  <a:pt x="3654247" y="349491"/>
                </a:lnTo>
                <a:lnTo>
                  <a:pt x="3674364" y="304444"/>
                </a:lnTo>
                <a:lnTo>
                  <a:pt x="3684422" y="256946"/>
                </a:lnTo>
                <a:lnTo>
                  <a:pt x="3684422" y="208622"/>
                </a:lnTo>
                <a:close/>
              </a:path>
              <a:path w="13485494" h="509904">
                <a:moveTo>
                  <a:pt x="6904634" y="251980"/>
                </a:moveTo>
                <a:lnTo>
                  <a:pt x="6894576" y="204330"/>
                </a:lnTo>
                <a:lnTo>
                  <a:pt x="6874459" y="159118"/>
                </a:lnTo>
                <a:lnTo>
                  <a:pt x="6845351" y="119176"/>
                </a:lnTo>
                <a:lnTo>
                  <a:pt x="6809118" y="86753"/>
                </a:lnTo>
                <a:lnTo>
                  <a:pt x="6767169" y="62649"/>
                </a:lnTo>
                <a:lnTo>
                  <a:pt x="6720916" y="47675"/>
                </a:lnTo>
                <a:lnTo>
                  <a:pt x="6671767" y="42659"/>
                </a:lnTo>
                <a:lnTo>
                  <a:pt x="6622605" y="47675"/>
                </a:lnTo>
                <a:lnTo>
                  <a:pt x="6576352" y="62649"/>
                </a:lnTo>
                <a:lnTo>
                  <a:pt x="6534404" y="86753"/>
                </a:lnTo>
                <a:lnTo>
                  <a:pt x="6498171" y="119176"/>
                </a:lnTo>
                <a:lnTo>
                  <a:pt x="6469075" y="159118"/>
                </a:lnTo>
                <a:lnTo>
                  <a:pt x="6448958" y="204330"/>
                </a:lnTo>
                <a:lnTo>
                  <a:pt x="6438887" y="251980"/>
                </a:lnTo>
                <a:lnTo>
                  <a:pt x="6438887" y="300456"/>
                </a:lnTo>
                <a:lnTo>
                  <a:pt x="6448958" y="348107"/>
                </a:lnTo>
                <a:lnTo>
                  <a:pt x="6469075" y="393306"/>
                </a:lnTo>
                <a:lnTo>
                  <a:pt x="6498171" y="433260"/>
                </a:lnTo>
                <a:lnTo>
                  <a:pt x="6534404" y="465683"/>
                </a:lnTo>
                <a:lnTo>
                  <a:pt x="6576352" y="489788"/>
                </a:lnTo>
                <a:lnTo>
                  <a:pt x="6622605" y="504761"/>
                </a:lnTo>
                <a:lnTo>
                  <a:pt x="6671767" y="509765"/>
                </a:lnTo>
                <a:lnTo>
                  <a:pt x="6720916" y="504761"/>
                </a:lnTo>
                <a:lnTo>
                  <a:pt x="6767169" y="489788"/>
                </a:lnTo>
                <a:lnTo>
                  <a:pt x="6809118" y="465683"/>
                </a:lnTo>
                <a:lnTo>
                  <a:pt x="6845351" y="433260"/>
                </a:lnTo>
                <a:lnTo>
                  <a:pt x="6874459" y="393306"/>
                </a:lnTo>
                <a:lnTo>
                  <a:pt x="6894576" y="348107"/>
                </a:lnTo>
                <a:lnTo>
                  <a:pt x="6904634" y="300456"/>
                </a:lnTo>
                <a:lnTo>
                  <a:pt x="6904634" y="251980"/>
                </a:lnTo>
                <a:close/>
              </a:path>
              <a:path w="13485494" h="509904">
                <a:moveTo>
                  <a:pt x="10266578" y="251980"/>
                </a:moveTo>
                <a:lnTo>
                  <a:pt x="10256520" y="204330"/>
                </a:lnTo>
                <a:lnTo>
                  <a:pt x="10236403" y="159118"/>
                </a:lnTo>
                <a:lnTo>
                  <a:pt x="10207295" y="119176"/>
                </a:lnTo>
                <a:lnTo>
                  <a:pt x="10171062" y="86753"/>
                </a:lnTo>
                <a:lnTo>
                  <a:pt x="10129114" y="62649"/>
                </a:lnTo>
                <a:lnTo>
                  <a:pt x="10082860" y="47675"/>
                </a:lnTo>
                <a:lnTo>
                  <a:pt x="10033711" y="42659"/>
                </a:lnTo>
                <a:lnTo>
                  <a:pt x="9984549" y="47675"/>
                </a:lnTo>
                <a:lnTo>
                  <a:pt x="9938296" y="62649"/>
                </a:lnTo>
                <a:lnTo>
                  <a:pt x="9896348" y="86753"/>
                </a:lnTo>
                <a:lnTo>
                  <a:pt x="9860115" y="119176"/>
                </a:lnTo>
                <a:lnTo>
                  <a:pt x="9831019" y="159118"/>
                </a:lnTo>
                <a:lnTo>
                  <a:pt x="9810902" y="204330"/>
                </a:lnTo>
                <a:lnTo>
                  <a:pt x="9800844" y="251980"/>
                </a:lnTo>
                <a:lnTo>
                  <a:pt x="9800844" y="300456"/>
                </a:lnTo>
                <a:lnTo>
                  <a:pt x="9810902" y="348107"/>
                </a:lnTo>
                <a:lnTo>
                  <a:pt x="9831019" y="393306"/>
                </a:lnTo>
                <a:lnTo>
                  <a:pt x="9860115" y="433260"/>
                </a:lnTo>
                <a:lnTo>
                  <a:pt x="9896348" y="465683"/>
                </a:lnTo>
                <a:lnTo>
                  <a:pt x="9938296" y="489788"/>
                </a:lnTo>
                <a:lnTo>
                  <a:pt x="9984549" y="504761"/>
                </a:lnTo>
                <a:lnTo>
                  <a:pt x="10033711" y="509765"/>
                </a:lnTo>
                <a:lnTo>
                  <a:pt x="10082860" y="504761"/>
                </a:lnTo>
                <a:lnTo>
                  <a:pt x="10129114" y="489788"/>
                </a:lnTo>
                <a:lnTo>
                  <a:pt x="10171062" y="465683"/>
                </a:lnTo>
                <a:lnTo>
                  <a:pt x="10207295" y="433260"/>
                </a:lnTo>
                <a:lnTo>
                  <a:pt x="10236403" y="393306"/>
                </a:lnTo>
                <a:lnTo>
                  <a:pt x="10256520" y="348107"/>
                </a:lnTo>
                <a:lnTo>
                  <a:pt x="10266578" y="300456"/>
                </a:lnTo>
                <a:lnTo>
                  <a:pt x="10266578" y="251980"/>
                </a:lnTo>
                <a:close/>
              </a:path>
              <a:path w="13485494" h="509904">
                <a:moveTo>
                  <a:pt x="13485267" y="208622"/>
                </a:moveTo>
                <a:lnTo>
                  <a:pt x="13475208" y="161124"/>
                </a:lnTo>
                <a:lnTo>
                  <a:pt x="13455091" y="116065"/>
                </a:lnTo>
                <a:lnTo>
                  <a:pt x="13425983" y="76263"/>
                </a:lnTo>
                <a:lnTo>
                  <a:pt x="13389750" y="43942"/>
                </a:lnTo>
                <a:lnTo>
                  <a:pt x="13347802" y="19913"/>
                </a:lnTo>
                <a:lnTo>
                  <a:pt x="13301548" y="4991"/>
                </a:lnTo>
                <a:lnTo>
                  <a:pt x="13252399" y="0"/>
                </a:lnTo>
                <a:lnTo>
                  <a:pt x="13203238" y="4991"/>
                </a:lnTo>
                <a:lnTo>
                  <a:pt x="13156984" y="19913"/>
                </a:lnTo>
                <a:lnTo>
                  <a:pt x="13115036" y="43942"/>
                </a:lnTo>
                <a:lnTo>
                  <a:pt x="13078803" y="76263"/>
                </a:lnTo>
                <a:lnTo>
                  <a:pt x="13049707" y="116065"/>
                </a:lnTo>
                <a:lnTo>
                  <a:pt x="13029591" y="161124"/>
                </a:lnTo>
                <a:lnTo>
                  <a:pt x="13019532" y="208622"/>
                </a:lnTo>
                <a:lnTo>
                  <a:pt x="13019532" y="256946"/>
                </a:lnTo>
                <a:lnTo>
                  <a:pt x="13029591" y="304444"/>
                </a:lnTo>
                <a:lnTo>
                  <a:pt x="13049707" y="349491"/>
                </a:lnTo>
                <a:lnTo>
                  <a:pt x="13078803" y="389305"/>
                </a:lnTo>
                <a:lnTo>
                  <a:pt x="13115036" y="421627"/>
                </a:lnTo>
                <a:lnTo>
                  <a:pt x="13156984" y="445655"/>
                </a:lnTo>
                <a:lnTo>
                  <a:pt x="13203238" y="460578"/>
                </a:lnTo>
                <a:lnTo>
                  <a:pt x="13252399" y="465569"/>
                </a:lnTo>
                <a:lnTo>
                  <a:pt x="13301548" y="460578"/>
                </a:lnTo>
                <a:lnTo>
                  <a:pt x="13347802" y="445655"/>
                </a:lnTo>
                <a:lnTo>
                  <a:pt x="13389750" y="421627"/>
                </a:lnTo>
                <a:lnTo>
                  <a:pt x="13425983" y="389305"/>
                </a:lnTo>
                <a:lnTo>
                  <a:pt x="13455091" y="349491"/>
                </a:lnTo>
                <a:lnTo>
                  <a:pt x="13475208" y="304444"/>
                </a:lnTo>
                <a:lnTo>
                  <a:pt x="13485267" y="256946"/>
                </a:lnTo>
                <a:lnTo>
                  <a:pt x="13485267" y="208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937D6E63-0D91-9B8B-CF72-6C7E0160F00A}"/>
              </a:ext>
            </a:extLst>
          </p:cNvPr>
          <p:cNvSpPr txBox="1">
            <a:spLocks/>
          </p:cNvSpPr>
          <p:nvPr/>
        </p:nvSpPr>
        <p:spPr>
          <a:xfrm>
            <a:off x="3017901" y="2017014"/>
            <a:ext cx="12120018" cy="91499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en-IN" sz="5850" b="1">
                <a:latin typeface="Arial Black" panose="020B0A04020102020204" pitchFamily="34" charset="0"/>
                <a:cs typeface="Tahoma"/>
              </a:rPr>
              <a:t>STAGE 4 - INTERPRETATION</a:t>
            </a:r>
            <a:endParaRPr lang="en-IN" sz="5850" dirty="0">
              <a:latin typeface="Arial Black" panose="020B0A04020102020204" pitchFamily="34" charset="0"/>
              <a:cs typeface="Tahoma"/>
            </a:endParaRPr>
          </a:p>
        </p:txBody>
      </p:sp>
      <p:sp>
        <p:nvSpPr>
          <p:cNvPr id="49" name="TextBox 32">
            <a:extLst>
              <a:ext uri="{FF2B5EF4-FFF2-40B4-BE49-F238E27FC236}">
                <a16:creationId xmlns:a16="http://schemas.microsoft.com/office/drawing/2014/main" id="{B544EC36-3C9B-45ED-EC91-7FBFCE694F70}"/>
              </a:ext>
            </a:extLst>
          </p:cNvPr>
          <p:cNvSpPr txBox="1"/>
          <p:nvPr/>
        </p:nvSpPr>
        <p:spPr>
          <a:xfrm>
            <a:off x="1571693" y="4527601"/>
            <a:ext cx="2776852" cy="435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3"/>
              </a:lnSpc>
            </a:pPr>
            <a:r>
              <a:rPr lang="en-US" sz="2900" dirty="0">
                <a:solidFill>
                  <a:srgbClr val="000000"/>
                </a:solidFill>
                <a:latin typeface="Lucida Bright" panose="02040602050505020304" pitchFamily="18" charset="0"/>
              </a:rPr>
              <a:t>Environmental impact assessment considers raw materials used in FDCA and TPA production.</a:t>
            </a: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46136CEF-FCE2-A6E2-2BC3-41A836E75EE6}"/>
              </a:ext>
            </a:extLst>
          </p:cNvPr>
          <p:cNvSpPr txBox="1"/>
          <p:nvPr/>
        </p:nvSpPr>
        <p:spPr>
          <a:xfrm>
            <a:off x="4698250" y="4527601"/>
            <a:ext cx="2776852" cy="490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3"/>
              </a:lnSpc>
            </a:pPr>
            <a:r>
              <a:rPr lang="en-US" sz="2900" dirty="0">
                <a:solidFill>
                  <a:srgbClr val="000000"/>
                </a:solidFill>
                <a:latin typeface="Lucida Bright" panose="02040602050505020304" pitchFamily="18" charset="0"/>
              </a:rPr>
              <a:t>Potential enhancement of FDCA's environmental performance via altering production methods of raw materials.</a:t>
            </a: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F10020C8-CC4B-E43B-E3C5-2A6B791F6AA7}"/>
              </a:ext>
            </a:extLst>
          </p:cNvPr>
          <p:cNvSpPr txBox="1"/>
          <p:nvPr/>
        </p:nvSpPr>
        <p:spPr>
          <a:xfrm>
            <a:off x="7918011" y="4527601"/>
            <a:ext cx="2776852" cy="435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3"/>
              </a:lnSpc>
            </a:pPr>
            <a:r>
              <a:rPr lang="en-US" sz="2900" dirty="0">
                <a:solidFill>
                  <a:srgbClr val="000000"/>
                </a:solidFill>
                <a:latin typeface="Lucida Bright" panose="02040602050505020304" pitchFamily="18" charset="0"/>
              </a:rPr>
              <a:t>Despite differing raw materials for FDCA and TPA, focus shifts to shared aspect of power generation.</a:t>
            </a:r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8C4DE85F-8908-C75B-1946-9DB182F6C6DA}"/>
              </a:ext>
            </a:extLst>
          </p:cNvPr>
          <p:cNvSpPr txBox="1"/>
          <p:nvPr/>
        </p:nvSpPr>
        <p:spPr>
          <a:xfrm>
            <a:off x="11279304" y="4527601"/>
            <a:ext cx="2776852" cy="38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3"/>
              </a:lnSpc>
            </a:pPr>
            <a:r>
              <a:rPr lang="en-US" sz="2900" dirty="0">
                <a:solidFill>
                  <a:srgbClr val="000000"/>
                </a:solidFill>
                <a:latin typeface="Lucida Bright" panose="02040602050505020304" pitchFamily="18" charset="0"/>
              </a:rPr>
              <a:t>Electricity generation analyzed for implications on C Change (CC) and Fossil Depletion (FD).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8DFF3025-B9A6-DBB4-6D20-EBFD0AFE590E}"/>
              </a:ext>
            </a:extLst>
          </p:cNvPr>
          <p:cNvSpPr txBox="1"/>
          <p:nvPr/>
        </p:nvSpPr>
        <p:spPr>
          <a:xfrm>
            <a:off x="14498251" y="4527601"/>
            <a:ext cx="2776852" cy="435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3"/>
              </a:lnSpc>
            </a:pPr>
            <a:r>
              <a:rPr lang="en-US" sz="2900" dirty="0">
                <a:solidFill>
                  <a:srgbClr val="000000"/>
                </a:solidFill>
                <a:latin typeface="Lucida Bright" panose="02040602050505020304" pitchFamily="18" charset="0"/>
              </a:rPr>
              <a:t>Facilitates comparison of environmental impacts between FDCA and TPA products.</a:t>
            </a:r>
          </a:p>
          <a:p>
            <a:pPr>
              <a:lnSpc>
                <a:spcPts val="4263"/>
              </a:lnSpc>
            </a:pPr>
            <a:endParaRPr lang="en-US" sz="2900" dirty="0">
              <a:solidFill>
                <a:srgbClr val="000000"/>
              </a:solidFill>
              <a:latin typeface="Lucida Bright" panose="020406020505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7081364" y="-2026929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2801600" y="-9278640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6579"/>
            </a:stretch>
          </a:blipFill>
        </p:spPr>
      </p:sp>
      <p:grpSp>
        <p:nvGrpSpPr>
          <p:cNvPr id="29" name="object 2">
            <a:extLst>
              <a:ext uri="{FF2B5EF4-FFF2-40B4-BE49-F238E27FC236}">
                <a16:creationId xmlns:a16="http://schemas.microsoft.com/office/drawing/2014/main" id="{4E0D7F26-A6BC-93AA-C541-5D353B65A888}"/>
              </a:ext>
            </a:extLst>
          </p:cNvPr>
          <p:cNvGrpSpPr/>
          <p:nvPr/>
        </p:nvGrpSpPr>
        <p:grpSpPr>
          <a:xfrm>
            <a:off x="0" y="0"/>
            <a:ext cx="7561701" cy="10287000"/>
            <a:chOff x="0" y="0"/>
            <a:chExt cx="7561701" cy="10287000"/>
          </a:xfrm>
        </p:grpSpPr>
        <p:sp>
          <p:nvSpPr>
            <p:cNvPr id="30" name="object 3">
              <a:extLst>
                <a:ext uri="{FF2B5EF4-FFF2-40B4-BE49-F238E27FC236}">
                  <a16:creationId xmlns:a16="http://schemas.microsoft.com/office/drawing/2014/main" id="{74613789-36D2-BC80-9C6F-AD8591FC03A5}"/>
                </a:ext>
              </a:extLst>
            </p:cNvPr>
            <p:cNvSpPr/>
            <p:nvPr/>
          </p:nvSpPr>
          <p:spPr>
            <a:xfrm>
              <a:off x="5551926" y="0"/>
              <a:ext cx="2009775" cy="10287000"/>
            </a:xfrm>
            <a:custGeom>
              <a:avLst/>
              <a:gdLst/>
              <a:ahLst/>
              <a:cxnLst/>
              <a:rect l="l" t="t" r="r" b="b"/>
              <a:pathLst>
                <a:path w="2009775" h="10287000">
                  <a:moveTo>
                    <a:pt x="1387" y="10286995"/>
                  </a:moveTo>
                  <a:lnTo>
                    <a:pt x="27989" y="10258059"/>
                  </a:lnTo>
                  <a:lnTo>
                    <a:pt x="67107" y="10214854"/>
                  </a:lnTo>
                  <a:lnTo>
                    <a:pt x="105897" y="10171349"/>
                  </a:lnTo>
                  <a:lnTo>
                    <a:pt x="144357" y="10127544"/>
                  </a:lnTo>
                  <a:lnTo>
                    <a:pt x="182485" y="10083443"/>
                  </a:lnTo>
                  <a:lnTo>
                    <a:pt x="220280" y="10039047"/>
                  </a:lnTo>
                  <a:lnTo>
                    <a:pt x="257738" y="9994358"/>
                  </a:lnTo>
                  <a:lnTo>
                    <a:pt x="294858" y="9949378"/>
                  </a:lnTo>
                  <a:lnTo>
                    <a:pt x="331639" y="9904109"/>
                  </a:lnTo>
                  <a:lnTo>
                    <a:pt x="368078" y="9858553"/>
                  </a:lnTo>
                  <a:lnTo>
                    <a:pt x="404173" y="9812712"/>
                  </a:lnTo>
                  <a:lnTo>
                    <a:pt x="439923" y="9766588"/>
                  </a:lnTo>
                  <a:lnTo>
                    <a:pt x="475325" y="9720183"/>
                  </a:lnTo>
                  <a:lnTo>
                    <a:pt x="510378" y="9673499"/>
                  </a:lnTo>
                  <a:lnTo>
                    <a:pt x="545079" y="9626537"/>
                  </a:lnTo>
                  <a:lnTo>
                    <a:pt x="579426" y="9579300"/>
                  </a:lnTo>
                  <a:lnTo>
                    <a:pt x="613419" y="9531790"/>
                  </a:lnTo>
                  <a:lnTo>
                    <a:pt x="647053" y="9484008"/>
                  </a:lnTo>
                  <a:lnTo>
                    <a:pt x="680329" y="9435957"/>
                  </a:lnTo>
                  <a:lnTo>
                    <a:pt x="713243" y="9387638"/>
                  </a:lnTo>
                  <a:lnTo>
                    <a:pt x="745795" y="9339054"/>
                  </a:lnTo>
                  <a:lnTo>
                    <a:pt x="777981" y="9290206"/>
                  </a:lnTo>
                  <a:lnTo>
                    <a:pt x="809800" y="9241096"/>
                  </a:lnTo>
                  <a:lnTo>
                    <a:pt x="841249" y="9191727"/>
                  </a:lnTo>
                  <a:lnTo>
                    <a:pt x="872328" y="9142100"/>
                  </a:lnTo>
                  <a:lnTo>
                    <a:pt x="903034" y="9092218"/>
                  </a:lnTo>
                  <a:lnTo>
                    <a:pt x="933365" y="9042081"/>
                  </a:lnTo>
                  <a:lnTo>
                    <a:pt x="963319" y="8991693"/>
                  </a:lnTo>
                  <a:lnTo>
                    <a:pt x="992895" y="8941055"/>
                  </a:lnTo>
                  <a:lnTo>
                    <a:pt x="1022089" y="8890168"/>
                  </a:lnTo>
                  <a:lnTo>
                    <a:pt x="1050901" y="8839036"/>
                  </a:lnTo>
                  <a:lnTo>
                    <a:pt x="1079328" y="8787660"/>
                  </a:lnTo>
                  <a:lnTo>
                    <a:pt x="1107368" y="8736042"/>
                  </a:lnTo>
                  <a:lnTo>
                    <a:pt x="1135020" y="8684183"/>
                  </a:lnTo>
                  <a:lnTo>
                    <a:pt x="1162281" y="8632086"/>
                  </a:lnTo>
                  <a:lnTo>
                    <a:pt x="1189150" y="8579754"/>
                  </a:lnTo>
                  <a:lnTo>
                    <a:pt x="1215625" y="8527186"/>
                  </a:lnTo>
                  <a:lnTo>
                    <a:pt x="1241703" y="8474387"/>
                  </a:lnTo>
                  <a:lnTo>
                    <a:pt x="1267382" y="8421357"/>
                  </a:lnTo>
                  <a:lnTo>
                    <a:pt x="1292661" y="8368098"/>
                  </a:lnTo>
                  <a:lnTo>
                    <a:pt x="1317538" y="8314614"/>
                  </a:lnTo>
                  <a:lnTo>
                    <a:pt x="1342011" y="8260904"/>
                  </a:lnTo>
                  <a:lnTo>
                    <a:pt x="1366078" y="8206972"/>
                  </a:lnTo>
                  <a:lnTo>
                    <a:pt x="1389736" y="8152820"/>
                  </a:lnTo>
                  <a:lnTo>
                    <a:pt x="1412985" y="8098449"/>
                  </a:lnTo>
                  <a:lnTo>
                    <a:pt x="1435821" y="8043861"/>
                  </a:lnTo>
                  <a:lnTo>
                    <a:pt x="1458244" y="7989058"/>
                  </a:lnTo>
                  <a:lnTo>
                    <a:pt x="1480250" y="7934043"/>
                  </a:lnTo>
                  <a:lnTo>
                    <a:pt x="1501839" y="7878816"/>
                  </a:lnTo>
                  <a:lnTo>
                    <a:pt x="1523008" y="7823381"/>
                  </a:lnTo>
                  <a:lnTo>
                    <a:pt x="1543755" y="7767739"/>
                  </a:lnTo>
                  <a:lnTo>
                    <a:pt x="1564078" y="7711892"/>
                  </a:lnTo>
                  <a:lnTo>
                    <a:pt x="1583975" y="7655842"/>
                  </a:lnTo>
                  <a:lnTo>
                    <a:pt x="1603445" y="7599590"/>
                  </a:lnTo>
                  <a:lnTo>
                    <a:pt x="1622486" y="7543140"/>
                  </a:lnTo>
                  <a:lnTo>
                    <a:pt x="1641094" y="7486492"/>
                  </a:lnTo>
                  <a:lnTo>
                    <a:pt x="1659270" y="7429650"/>
                  </a:lnTo>
                  <a:lnTo>
                    <a:pt x="1677009" y="7372614"/>
                  </a:lnTo>
                  <a:lnTo>
                    <a:pt x="1694312" y="7315386"/>
                  </a:lnTo>
                  <a:lnTo>
                    <a:pt x="1711175" y="7257969"/>
                  </a:lnTo>
                  <a:lnTo>
                    <a:pt x="1727596" y="7200365"/>
                  </a:lnTo>
                  <a:lnTo>
                    <a:pt x="1743575" y="7142576"/>
                  </a:lnTo>
                  <a:lnTo>
                    <a:pt x="1759108" y="7084603"/>
                  </a:lnTo>
                  <a:lnTo>
                    <a:pt x="1774194" y="7026448"/>
                  </a:lnTo>
                  <a:lnTo>
                    <a:pt x="1788830" y="6968114"/>
                  </a:lnTo>
                  <a:lnTo>
                    <a:pt x="1803016" y="6909602"/>
                  </a:lnTo>
                  <a:lnTo>
                    <a:pt x="1816749" y="6850914"/>
                  </a:lnTo>
                  <a:lnTo>
                    <a:pt x="1830027" y="6792053"/>
                  </a:lnTo>
                  <a:lnTo>
                    <a:pt x="1842847" y="6733020"/>
                  </a:lnTo>
                  <a:lnTo>
                    <a:pt x="1855209" y="6673817"/>
                  </a:lnTo>
                  <a:lnTo>
                    <a:pt x="1867110" y="6614446"/>
                  </a:lnTo>
                  <a:lnTo>
                    <a:pt x="1878548" y="6554909"/>
                  </a:lnTo>
                  <a:lnTo>
                    <a:pt x="1889522" y="6495209"/>
                  </a:lnTo>
                  <a:lnTo>
                    <a:pt x="1900028" y="6435346"/>
                  </a:lnTo>
                  <a:lnTo>
                    <a:pt x="1910066" y="6375323"/>
                  </a:lnTo>
                  <a:lnTo>
                    <a:pt x="1919634" y="6315142"/>
                  </a:lnTo>
                  <a:lnTo>
                    <a:pt x="1928729" y="6254805"/>
                  </a:lnTo>
                  <a:lnTo>
                    <a:pt x="1937349" y="6194314"/>
                  </a:lnTo>
                  <a:lnTo>
                    <a:pt x="1945493" y="6133670"/>
                  </a:lnTo>
                  <a:lnTo>
                    <a:pt x="1953158" y="6072876"/>
                  </a:lnTo>
                  <a:lnTo>
                    <a:pt x="1960343" y="6011934"/>
                  </a:lnTo>
                  <a:lnTo>
                    <a:pt x="1967046" y="5950846"/>
                  </a:lnTo>
                  <a:lnTo>
                    <a:pt x="1973264" y="5889613"/>
                  </a:lnTo>
                  <a:lnTo>
                    <a:pt x="1978996" y="5828237"/>
                  </a:lnTo>
                  <a:lnTo>
                    <a:pt x="1984240" y="5766721"/>
                  </a:lnTo>
                  <a:lnTo>
                    <a:pt x="1988994" y="5705067"/>
                  </a:lnTo>
                  <a:lnTo>
                    <a:pt x="1993256" y="5643275"/>
                  </a:lnTo>
                  <a:lnTo>
                    <a:pt x="1997023" y="5581350"/>
                  </a:lnTo>
                  <a:lnTo>
                    <a:pt x="2000295" y="5519291"/>
                  </a:lnTo>
                  <a:lnTo>
                    <a:pt x="2003068" y="5457102"/>
                  </a:lnTo>
                  <a:lnTo>
                    <a:pt x="2005342" y="5394783"/>
                  </a:lnTo>
                  <a:lnTo>
                    <a:pt x="2007114" y="5332338"/>
                  </a:lnTo>
                  <a:lnTo>
                    <a:pt x="2008382" y="5269768"/>
                  </a:lnTo>
                  <a:lnTo>
                    <a:pt x="2009144" y="5207075"/>
                  </a:lnTo>
                  <a:lnTo>
                    <a:pt x="2009399" y="5144262"/>
                  </a:lnTo>
                  <a:lnTo>
                    <a:pt x="2009144" y="5081447"/>
                  </a:lnTo>
                  <a:lnTo>
                    <a:pt x="2008382" y="5018753"/>
                  </a:lnTo>
                  <a:lnTo>
                    <a:pt x="2007114" y="4956182"/>
                  </a:lnTo>
                  <a:lnTo>
                    <a:pt x="2005342" y="4893737"/>
                  </a:lnTo>
                  <a:lnTo>
                    <a:pt x="2003068" y="4831418"/>
                  </a:lnTo>
                  <a:lnTo>
                    <a:pt x="2000295" y="4769228"/>
                  </a:lnTo>
                  <a:lnTo>
                    <a:pt x="1997023" y="4707169"/>
                  </a:lnTo>
                  <a:lnTo>
                    <a:pt x="1993256" y="4645242"/>
                  </a:lnTo>
                  <a:lnTo>
                    <a:pt x="1988994" y="4583450"/>
                  </a:lnTo>
                  <a:lnTo>
                    <a:pt x="1984240" y="4521795"/>
                  </a:lnTo>
                  <a:lnTo>
                    <a:pt x="1978996" y="4460278"/>
                  </a:lnTo>
                  <a:lnTo>
                    <a:pt x="1973264" y="4398902"/>
                  </a:lnTo>
                  <a:lnTo>
                    <a:pt x="1967046" y="4337669"/>
                  </a:lnTo>
                  <a:lnTo>
                    <a:pt x="1960343" y="4276579"/>
                  </a:lnTo>
                  <a:lnTo>
                    <a:pt x="1953158" y="4215637"/>
                  </a:lnTo>
                  <a:lnTo>
                    <a:pt x="1945493" y="4154842"/>
                  </a:lnTo>
                  <a:lnTo>
                    <a:pt x="1937349" y="4094198"/>
                  </a:lnTo>
                  <a:lnTo>
                    <a:pt x="1928729" y="4033707"/>
                  </a:lnTo>
                  <a:lnTo>
                    <a:pt x="1919634" y="3973369"/>
                  </a:lnTo>
                  <a:lnTo>
                    <a:pt x="1910066" y="3913188"/>
                  </a:lnTo>
                  <a:lnTo>
                    <a:pt x="1900028" y="3853164"/>
                  </a:lnTo>
                  <a:lnTo>
                    <a:pt x="1889522" y="3793301"/>
                  </a:lnTo>
                  <a:lnTo>
                    <a:pt x="1878548" y="3733600"/>
                  </a:lnTo>
                  <a:lnTo>
                    <a:pt x="1867110" y="3674063"/>
                  </a:lnTo>
                  <a:lnTo>
                    <a:pt x="1855209" y="3614692"/>
                  </a:lnTo>
                  <a:lnTo>
                    <a:pt x="1842847" y="3555488"/>
                  </a:lnTo>
                  <a:lnTo>
                    <a:pt x="1830027" y="3496455"/>
                  </a:lnTo>
                  <a:lnTo>
                    <a:pt x="1816749" y="3437593"/>
                  </a:lnTo>
                  <a:lnTo>
                    <a:pt x="1803016" y="3378905"/>
                  </a:lnTo>
                  <a:lnTo>
                    <a:pt x="1788830" y="3320393"/>
                  </a:lnTo>
                  <a:lnTo>
                    <a:pt x="1774194" y="3262058"/>
                  </a:lnTo>
                  <a:lnTo>
                    <a:pt x="1759108" y="3203903"/>
                  </a:lnTo>
                  <a:lnTo>
                    <a:pt x="1743575" y="3145930"/>
                  </a:lnTo>
                  <a:lnTo>
                    <a:pt x="1727596" y="3088140"/>
                  </a:lnTo>
                  <a:lnTo>
                    <a:pt x="1711175" y="3030535"/>
                  </a:lnTo>
                  <a:lnTo>
                    <a:pt x="1694312" y="2973118"/>
                  </a:lnTo>
                  <a:lnTo>
                    <a:pt x="1677009" y="2915891"/>
                  </a:lnTo>
                  <a:lnTo>
                    <a:pt x="1659270" y="2858854"/>
                  </a:lnTo>
                  <a:lnTo>
                    <a:pt x="1641094" y="2802011"/>
                  </a:lnTo>
                  <a:lnTo>
                    <a:pt x="1622486" y="2745364"/>
                  </a:lnTo>
                  <a:lnTo>
                    <a:pt x="1603445" y="2688913"/>
                  </a:lnTo>
                  <a:lnTo>
                    <a:pt x="1583975" y="2632661"/>
                  </a:lnTo>
                  <a:lnTo>
                    <a:pt x="1564078" y="2576611"/>
                  </a:lnTo>
                  <a:lnTo>
                    <a:pt x="1543755" y="2520764"/>
                  </a:lnTo>
                  <a:lnTo>
                    <a:pt x="1523008" y="2465121"/>
                  </a:lnTo>
                  <a:lnTo>
                    <a:pt x="1501839" y="2409686"/>
                  </a:lnTo>
                  <a:lnTo>
                    <a:pt x="1480250" y="2354459"/>
                  </a:lnTo>
                  <a:lnTo>
                    <a:pt x="1458244" y="2299444"/>
                  </a:lnTo>
                  <a:lnTo>
                    <a:pt x="1435821" y="2244641"/>
                  </a:lnTo>
                  <a:lnTo>
                    <a:pt x="1412985" y="2190053"/>
                  </a:lnTo>
                  <a:lnTo>
                    <a:pt x="1389736" y="2135682"/>
                  </a:lnTo>
                  <a:lnTo>
                    <a:pt x="1366078" y="2081529"/>
                  </a:lnTo>
                  <a:lnTo>
                    <a:pt x="1342011" y="2027597"/>
                  </a:lnTo>
                  <a:lnTo>
                    <a:pt x="1317538" y="1973887"/>
                  </a:lnTo>
                  <a:lnTo>
                    <a:pt x="1292661" y="1920403"/>
                  </a:lnTo>
                  <a:lnTo>
                    <a:pt x="1267382" y="1867144"/>
                  </a:lnTo>
                  <a:lnTo>
                    <a:pt x="1241703" y="1814114"/>
                  </a:lnTo>
                  <a:lnTo>
                    <a:pt x="1215625" y="1761314"/>
                  </a:lnTo>
                  <a:lnTo>
                    <a:pt x="1189150" y="1708747"/>
                  </a:lnTo>
                  <a:lnTo>
                    <a:pt x="1162281" y="1656414"/>
                  </a:lnTo>
                  <a:lnTo>
                    <a:pt x="1135020" y="1604317"/>
                  </a:lnTo>
                  <a:lnTo>
                    <a:pt x="1107368" y="1552459"/>
                  </a:lnTo>
                  <a:lnTo>
                    <a:pt x="1079328" y="1500840"/>
                  </a:lnTo>
                  <a:lnTo>
                    <a:pt x="1050901" y="1449464"/>
                  </a:lnTo>
                  <a:lnTo>
                    <a:pt x="1022089" y="1398332"/>
                  </a:lnTo>
                  <a:lnTo>
                    <a:pt x="992895" y="1347446"/>
                  </a:lnTo>
                  <a:lnTo>
                    <a:pt x="963319" y="1296808"/>
                  </a:lnTo>
                  <a:lnTo>
                    <a:pt x="933365" y="1246419"/>
                  </a:lnTo>
                  <a:lnTo>
                    <a:pt x="903034" y="1196283"/>
                  </a:lnTo>
                  <a:lnTo>
                    <a:pt x="872328" y="1146400"/>
                  </a:lnTo>
                  <a:lnTo>
                    <a:pt x="841249" y="1096773"/>
                  </a:lnTo>
                  <a:lnTo>
                    <a:pt x="809800" y="1047404"/>
                  </a:lnTo>
                  <a:lnTo>
                    <a:pt x="777981" y="998295"/>
                  </a:lnTo>
                  <a:lnTo>
                    <a:pt x="745795" y="949447"/>
                  </a:lnTo>
                  <a:lnTo>
                    <a:pt x="713243" y="900863"/>
                  </a:lnTo>
                  <a:lnTo>
                    <a:pt x="680329" y="852544"/>
                  </a:lnTo>
                  <a:lnTo>
                    <a:pt x="647053" y="804493"/>
                  </a:lnTo>
                  <a:lnTo>
                    <a:pt x="613419" y="756711"/>
                  </a:lnTo>
                  <a:lnTo>
                    <a:pt x="579426" y="709201"/>
                  </a:lnTo>
                  <a:lnTo>
                    <a:pt x="545079" y="661964"/>
                  </a:lnTo>
                  <a:lnTo>
                    <a:pt x="510378" y="615003"/>
                  </a:lnTo>
                  <a:lnTo>
                    <a:pt x="475325" y="568318"/>
                  </a:lnTo>
                  <a:lnTo>
                    <a:pt x="439923" y="521913"/>
                  </a:lnTo>
                  <a:lnTo>
                    <a:pt x="404173" y="475789"/>
                  </a:lnTo>
                  <a:lnTo>
                    <a:pt x="368078" y="429948"/>
                  </a:lnTo>
                  <a:lnTo>
                    <a:pt x="331639" y="384392"/>
                  </a:lnTo>
                  <a:lnTo>
                    <a:pt x="294858" y="339124"/>
                  </a:lnTo>
                  <a:lnTo>
                    <a:pt x="257738" y="294144"/>
                  </a:lnTo>
                  <a:lnTo>
                    <a:pt x="220280" y="249455"/>
                  </a:lnTo>
                  <a:lnTo>
                    <a:pt x="182485" y="205059"/>
                  </a:lnTo>
                  <a:lnTo>
                    <a:pt x="144357" y="160958"/>
                  </a:lnTo>
                  <a:lnTo>
                    <a:pt x="105897" y="117154"/>
                  </a:lnTo>
                  <a:lnTo>
                    <a:pt x="67107" y="73648"/>
                  </a:lnTo>
                  <a:lnTo>
                    <a:pt x="27989" y="30443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135D9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4">
              <a:extLst>
                <a:ext uri="{FF2B5EF4-FFF2-40B4-BE49-F238E27FC236}">
                  <a16:creationId xmlns:a16="http://schemas.microsoft.com/office/drawing/2014/main" id="{DD8DEA86-F944-F1A6-401E-D6CA80D8615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800088" cy="10286996"/>
            </a:xfrm>
            <a:prstGeom prst="rect">
              <a:avLst/>
            </a:prstGeom>
          </p:spPr>
        </p:pic>
      </p:grpSp>
      <p:sp>
        <p:nvSpPr>
          <p:cNvPr id="32" name="object 30">
            <a:extLst>
              <a:ext uri="{FF2B5EF4-FFF2-40B4-BE49-F238E27FC236}">
                <a16:creationId xmlns:a16="http://schemas.microsoft.com/office/drawing/2014/main" id="{4642F36E-1710-2FFB-D917-363B8E14F847}"/>
              </a:ext>
            </a:extLst>
          </p:cNvPr>
          <p:cNvSpPr txBox="1"/>
          <p:nvPr/>
        </p:nvSpPr>
        <p:spPr>
          <a:xfrm>
            <a:off x="8703309" y="4518786"/>
            <a:ext cx="783590" cy="746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b="1" spc="-15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41D63028-5C5C-B578-1FEE-874AC892AD43}"/>
              </a:ext>
            </a:extLst>
          </p:cNvPr>
          <p:cNvSpPr txBox="1"/>
          <p:nvPr/>
        </p:nvSpPr>
        <p:spPr>
          <a:xfrm>
            <a:off x="1028700" y="3831038"/>
            <a:ext cx="4590657" cy="1128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86"/>
              </a:lnSpc>
              <a:spcBef>
                <a:spcPct val="0"/>
              </a:spcBef>
            </a:pPr>
            <a:r>
              <a:rPr lang="en-US" sz="6561" dirty="0">
                <a:solidFill>
                  <a:srgbClr val="FFFFFF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4AA5D5C0-30B3-2459-8CBD-817E57AD3F6F}"/>
              </a:ext>
            </a:extLst>
          </p:cNvPr>
          <p:cNvSpPr txBox="1"/>
          <p:nvPr/>
        </p:nvSpPr>
        <p:spPr>
          <a:xfrm>
            <a:off x="1028700" y="5201913"/>
            <a:ext cx="4590657" cy="74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3"/>
              </a:lnSpc>
            </a:pPr>
            <a:r>
              <a:rPr lang="en-US" sz="4345" spc="425" dirty="0">
                <a:solidFill>
                  <a:srgbClr val="FFFFFF"/>
                </a:solidFill>
                <a:latin typeface="Arial Black" panose="020B0A04020102020204" pitchFamily="34" charset="0"/>
              </a:rPr>
              <a:t>LCA Results:</a:t>
            </a:r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5625A1D5-2171-A30F-A07D-DB97F3587AEB}"/>
              </a:ext>
            </a:extLst>
          </p:cNvPr>
          <p:cNvSpPr/>
          <p:nvPr/>
        </p:nvSpPr>
        <p:spPr>
          <a:xfrm>
            <a:off x="7610212" y="198964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AD629F97-0296-825B-E454-3C1052EBDCE2}"/>
              </a:ext>
            </a:extLst>
          </p:cNvPr>
          <p:cNvSpPr txBox="1"/>
          <p:nvPr/>
        </p:nvSpPr>
        <p:spPr>
          <a:xfrm>
            <a:off x="9224968" y="1745523"/>
            <a:ext cx="8605832" cy="190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6"/>
              </a:lnSpc>
            </a:pPr>
            <a:r>
              <a:rPr lang="en-US" sz="2704" spc="265" dirty="0">
                <a:solidFill>
                  <a:srgbClr val="010101"/>
                </a:solidFill>
                <a:latin typeface="Lucida Bright" panose="02040602050505020304" pitchFamily="18" charset="0"/>
              </a:rPr>
              <a:t>Biomass-derived FDCA exhibits 29% higher Climate Change and 53%  lower Fossil Depletion compared to petroleum-derived TPA.</a:t>
            </a: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DAC2B11C-35F4-F59B-2DA8-15F733A205B9}"/>
              </a:ext>
            </a:extLst>
          </p:cNvPr>
          <p:cNvSpPr txBox="1"/>
          <p:nvPr/>
        </p:nvSpPr>
        <p:spPr>
          <a:xfrm>
            <a:off x="7755270" y="2243804"/>
            <a:ext cx="1134140" cy="81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4"/>
              </a:lnSpc>
              <a:spcBef>
                <a:spcPct val="0"/>
              </a:spcBef>
            </a:pPr>
            <a:r>
              <a:rPr lang="en-US" sz="4724" spc="-94">
                <a:solidFill>
                  <a:srgbClr val="FFFFFF"/>
                </a:solidFill>
                <a:latin typeface="Montserrat Classic Bold"/>
              </a:rPr>
              <a:t>01</a:t>
            </a:r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D655E728-1D27-C39D-1990-08809DE41954}"/>
              </a:ext>
            </a:extLst>
          </p:cNvPr>
          <p:cNvSpPr/>
          <p:nvPr/>
        </p:nvSpPr>
        <p:spPr>
          <a:xfrm>
            <a:off x="8382385" y="424764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71A2C00E-C874-1496-5A32-273C148059D2}"/>
              </a:ext>
            </a:extLst>
          </p:cNvPr>
          <p:cNvSpPr txBox="1"/>
          <p:nvPr/>
        </p:nvSpPr>
        <p:spPr>
          <a:xfrm>
            <a:off x="9997141" y="3939568"/>
            <a:ext cx="7833659" cy="190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6"/>
              </a:lnSpc>
            </a:pPr>
            <a:r>
              <a:rPr lang="en-US" sz="2704" spc="265" dirty="0">
                <a:solidFill>
                  <a:srgbClr val="010101"/>
                </a:solidFill>
                <a:latin typeface="Lucida Bright" panose="02040602050505020304" pitchFamily="18" charset="0"/>
              </a:rPr>
              <a:t>Electricity and xylene play significant roles in the production processes of biomass-derived   FDCA and petroleum-derived TPA, respectively.</a:t>
            </a: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0F53AB9D-4B14-6A34-EB4C-E4219B32CB76}"/>
              </a:ext>
            </a:extLst>
          </p:cNvPr>
          <p:cNvSpPr txBox="1"/>
          <p:nvPr/>
        </p:nvSpPr>
        <p:spPr>
          <a:xfrm>
            <a:off x="8527443" y="4501803"/>
            <a:ext cx="1134140" cy="81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4"/>
              </a:lnSpc>
              <a:spcBef>
                <a:spcPct val="0"/>
              </a:spcBef>
            </a:pPr>
            <a:r>
              <a:rPr lang="en-US" sz="4724" spc="-94">
                <a:solidFill>
                  <a:srgbClr val="FFFFFF"/>
                </a:solidFill>
                <a:latin typeface="Montserrat Classic Bold"/>
              </a:rPr>
              <a:t>02</a:t>
            </a:r>
          </a:p>
        </p:txBody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id="{26AA660C-4A8D-1940-008E-36C1879CC3C1}"/>
              </a:ext>
            </a:extLst>
          </p:cNvPr>
          <p:cNvSpPr/>
          <p:nvPr/>
        </p:nvSpPr>
        <p:spPr>
          <a:xfrm>
            <a:off x="7610212" y="6795846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5E447D3F-6724-D7BF-8C22-804E59CDE7E8}"/>
              </a:ext>
            </a:extLst>
          </p:cNvPr>
          <p:cNvSpPr txBox="1"/>
          <p:nvPr/>
        </p:nvSpPr>
        <p:spPr>
          <a:xfrm>
            <a:off x="9224968" y="6582074"/>
            <a:ext cx="8605832" cy="190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6"/>
              </a:lnSpc>
            </a:pPr>
            <a:r>
              <a:rPr lang="en-US" sz="2704" spc="265" dirty="0">
                <a:solidFill>
                  <a:srgbClr val="010101"/>
                </a:solidFill>
                <a:latin typeface="Lucida Bright" panose="02040602050505020304" pitchFamily="18" charset="0"/>
              </a:rPr>
              <a:t>TPA production from petroleum sources does not effectively mitigate environmental impacts related to carbon emissions and fossil fuel dependence.</a:t>
            </a: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2F7FCDDC-4D9E-162E-836A-BB097C5677D1}"/>
              </a:ext>
            </a:extLst>
          </p:cNvPr>
          <p:cNvSpPr txBox="1"/>
          <p:nvPr/>
        </p:nvSpPr>
        <p:spPr>
          <a:xfrm>
            <a:off x="7755270" y="7050008"/>
            <a:ext cx="1134140" cy="81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4"/>
              </a:lnSpc>
              <a:spcBef>
                <a:spcPct val="0"/>
              </a:spcBef>
            </a:pPr>
            <a:r>
              <a:rPr lang="en-US" sz="4724" spc="-94">
                <a:solidFill>
                  <a:srgbClr val="FFFFFF"/>
                </a:solidFill>
                <a:latin typeface="Montserrat Classic Bold"/>
              </a:rPr>
              <a:t>03</a:t>
            </a:r>
          </a:p>
        </p:txBody>
      </p:sp>
      <p:grpSp>
        <p:nvGrpSpPr>
          <p:cNvPr id="44" name="Group 19">
            <a:extLst>
              <a:ext uri="{FF2B5EF4-FFF2-40B4-BE49-F238E27FC236}">
                <a16:creationId xmlns:a16="http://schemas.microsoft.com/office/drawing/2014/main" id="{53C78326-33CB-57FC-DB51-A8A82D2F5874}"/>
              </a:ext>
            </a:extLst>
          </p:cNvPr>
          <p:cNvGrpSpPr/>
          <p:nvPr/>
        </p:nvGrpSpPr>
        <p:grpSpPr>
          <a:xfrm>
            <a:off x="6947468" y="2510554"/>
            <a:ext cx="412380" cy="532506"/>
            <a:chOff x="76200" y="-421893"/>
            <a:chExt cx="897153" cy="1158493"/>
          </a:xfrm>
        </p:grpSpPr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81EF4A9-A6E1-9FAD-5863-19C59BC9A59A}"/>
                </a:ext>
              </a:extLst>
            </p:cNvPr>
            <p:cNvSpPr/>
            <p:nvPr/>
          </p:nvSpPr>
          <p:spPr>
            <a:xfrm>
              <a:off x="160553" y="-42189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46" name="TextBox 21">
              <a:extLst>
                <a:ext uri="{FF2B5EF4-FFF2-40B4-BE49-F238E27FC236}">
                  <a16:creationId xmlns:a16="http://schemas.microsoft.com/office/drawing/2014/main" id="{5AB88A99-B3A2-B9A1-8CF9-6D01A7FF3D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47" name="Group 22">
            <a:extLst>
              <a:ext uri="{FF2B5EF4-FFF2-40B4-BE49-F238E27FC236}">
                <a16:creationId xmlns:a16="http://schemas.microsoft.com/office/drawing/2014/main" id="{04F86FBF-6E80-3C1E-BD9A-196265C87F12}"/>
              </a:ext>
            </a:extLst>
          </p:cNvPr>
          <p:cNvGrpSpPr/>
          <p:nvPr/>
        </p:nvGrpSpPr>
        <p:grpSpPr>
          <a:xfrm>
            <a:off x="7333152" y="4769891"/>
            <a:ext cx="373607" cy="373607"/>
            <a:chOff x="0" y="0"/>
            <a:chExt cx="812800" cy="812800"/>
          </a:xfrm>
        </p:grpSpPr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21094A71-4BEB-723B-68FC-ABFC5CBF25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49" name="TextBox 24">
              <a:extLst>
                <a:ext uri="{FF2B5EF4-FFF2-40B4-BE49-F238E27FC236}">
                  <a16:creationId xmlns:a16="http://schemas.microsoft.com/office/drawing/2014/main" id="{2B510919-86EB-4492-E1E4-B70A81A5D71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0" name="Group 25">
            <a:extLst>
              <a:ext uri="{FF2B5EF4-FFF2-40B4-BE49-F238E27FC236}">
                <a16:creationId xmlns:a16="http://schemas.microsoft.com/office/drawing/2014/main" id="{9429FC43-527D-D865-D1DB-E298E2B8178F}"/>
              </a:ext>
            </a:extLst>
          </p:cNvPr>
          <p:cNvGrpSpPr/>
          <p:nvPr/>
        </p:nvGrpSpPr>
        <p:grpSpPr>
          <a:xfrm>
            <a:off x="6978574" y="7269930"/>
            <a:ext cx="373607" cy="373607"/>
            <a:chOff x="0" y="0"/>
            <a:chExt cx="812800" cy="812800"/>
          </a:xfrm>
        </p:grpSpPr>
        <p:sp>
          <p:nvSpPr>
            <p:cNvPr id="51" name="Freeform 26">
              <a:extLst>
                <a:ext uri="{FF2B5EF4-FFF2-40B4-BE49-F238E27FC236}">
                  <a16:creationId xmlns:a16="http://schemas.microsoft.com/office/drawing/2014/main" id="{F6A435C3-6725-26B6-979B-FABBB897E6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52" name="TextBox 27">
              <a:extLst>
                <a:ext uri="{FF2B5EF4-FFF2-40B4-BE49-F238E27FC236}">
                  <a16:creationId xmlns:a16="http://schemas.microsoft.com/office/drawing/2014/main" id="{893F5D3E-4E2B-D38D-7D03-F0FD96C0F9B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53" name="object 12">
            <a:extLst>
              <a:ext uri="{FF2B5EF4-FFF2-40B4-BE49-F238E27FC236}">
                <a16:creationId xmlns:a16="http://schemas.microsoft.com/office/drawing/2014/main" id="{9C3A631E-ED86-0AD4-BD40-4A185459C91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52014" y="9193407"/>
            <a:ext cx="5786628" cy="8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554333" y="-8484315"/>
            <a:ext cx="3358875" cy="18467541"/>
            <a:chOff x="0" y="0"/>
            <a:chExt cx="949103" cy="5218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9103" cy="5218295"/>
            </a:xfrm>
            <a:custGeom>
              <a:avLst/>
              <a:gdLst/>
              <a:ahLst/>
              <a:cxnLst/>
              <a:rect l="l" t="t" r="r" b="b"/>
              <a:pathLst>
                <a:path w="949103" h="5218295">
                  <a:moveTo>
                    <a:pt x="0" y="0"/>
                  </a:moveTo>
                  <a:lnTo>
                    <a:pt x="949103" y="0"/>
                  </a:lnTo>
                  <a:lnTo>
                    <a:pt x="949103" y="5218295"/>
                  </a:lnTo>
                  <a:lnTo>
                    <a:pt x="0" y="5218295"/>
                  </a:lnTo>
                  <a:close/>
                </a:path>
              </a:pathLst>
            </a:custGeom>
            <a:solidFill>
              <a:srgbClr val="040506">
                <a:alpha val="4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49103" cy="5256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14652" y="8011767"/>
            <a:ext cx="2255187" cy="2275233"/>
          </a:xfrm>
          <a:custGeom>
            <a:avLst/>
            <a:gdLst/>
            <a:ahLst/>
            <a:cxnLst/>
            <a:rect l="l" t="t" r="r" b="b"/>
            <a:pathLst>
              <a:path w="2255187" h="2275233">
                <a:moveTo>
                  <a:pt x="0" y="0"/>
                </a:moveTo>
                <a:lnTo>
                  <a:pt x="2255187" y="0"/>
                </a:lnTo>
                <a:lnTo>
                  <a:pt x="2255187" y="2275233"/>
                </a:lnTo>
                <a:lnTo>
                  <a:pt x="0" y="227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962400" y="1900210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6"/>
                </a:lnTo>
                <a:lnTo>
                  <a:pt x="0" y="1284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6579"/>
            </a:stretch>
          </a:blipFill>
        </p:spPr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2B2799E-4B41-1515-654B-F134A50C5C6C}"/>
              </a:ext>
            </a:extLst>
          </p:cNvPr>
          <p:cNvSpPr txBox="1">
            <a:spLocks/>
          </p:cNvSpPr>
          <p:nvPr/>
        </p:nvSpPr>
        <p:spPr>
          <a:xfrm>
            <a:off x="6212586" y="524181"/>
            <a:ext cx="5862828" cy="138114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40">
              <a:spcBef>
                <a:spcPts val="90"/>
              </a:spcBef>
            </a:pPr>
            <a:r>
              <a:rPr lang="en-IN" sz="8900" dirty="0"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7783CB0-BFBD-DD19-6E66-F12678912010}"/>
              </a:ext>
            </a:extLst>
          </p:cNvPr>
          <p:cNvSpPr txBox="1"/>
          <p:nvPr/>
        </p:nvSpPr>
        <p:spPr>
          <a:xfrm>
            <a:off x="685800" y="3771900"/>
            <a:ext cx="17221200" cy="4461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47" lvl="1">
              <a:lnSpc>
                <a:spcPts val="3899"/>
              </a:lnSpc>
            </a:pPr>
            <a:r>
              <a:rPr lang="en-US" sz="2999" dirty="0">
                <a:solidFill>
                  <a:srgbClr val="010101"/>
                </a:solidFill>
                <a:latin typeface="Lucida Bright" panose="02040602050505020304" pitchFamily="18" charset="0"/>
              </a:rPr>
              <a:t>MSP analysis for FDCA production reveals key sensitivities:</a:t>
            </a:r>
          </a:p>
          <a:p>
            <a:pPr marL="1104895" lvl="2" indent="-323848">
              <a:lnSpc>
                <a:spcPts val="3899"/>
              </a:lnSpc>
              <a:buFont typeface="Arial"/>
              <a:buChar char="•"/>
            </a:pPr>
            <a:r>
              <a:rPr lang="en-US" sz="2999" dirty="0">
                <a:solidFill>
                  <a:srgbClr val="010101"/>
                </a:solidFill>
                <a:latin typeface="Lucida Bright" panose="02040602050505020304" pitchFamily="18" charset="0"/>
              </a:rPr>
              <a:t>20% increase in Total Capital Investment (TCI) leads to a 30.1% increase in FDCA's MSP.</a:t>
            </a:r>
          </a:p>
          <a:p>
            <a:pPr marL="1104895" lvl="2" indent="-323848">
              <a:lnSpc>
                <a:spcPts val="3899"/>
              </a:lnSpc>
              <a:buFont typeface="Arial"/>
              <a:buChar char="•"/>
            </a:pPr>
            <a:r>
              <a:rPr lang="en-US" sz="2999" dirty="0">
                <a:solidFill>
                  <a:srgbClr val="010101"/>
                </a:solidFill>
                <a:latin typeface="Lucida Bright" panose="02040602050505020304" pitchFamily="18" charset="0"/>
              </a:rPr>
              <a:t>20% decrease in TCI results in a notable 30.4% decrease in FDCA's MSP.</a:t>
            </a:r>
          </a:p>
          <a:p>
            <a:pPr marL="1104895" lvl="2" indent="-323848">
              <a:lnSpc>
                <a:spcPts val="3899"/>
              </a:lnSpc>
              <a:buFont typeface="Arial"/>
              <a:buChar char="•"/>
            </a:pPr>
            <a:r>
              <a:rPr lang="en-US" sz="2999" dirty="0">
                <a:solidFill>
                  <a:srgbClr val="010101"/>
                </a:solidFill>
                <a:latin typeface="Lucida Bright" panose="02040602050505020304" pitchFamily="18" charset="0"/>
              </a:rPr>
              <a:t>20% reduction in the discount rate causes a significant 26.6% decrease in FDCA's MSP.</a:t>
            </a:r>
          </a:p>
          <a:p>
            <a:pPr marL="1104895" lvl="2" indent="-323848">
              <a:lnSpc>
                <a:spcPts val="3899"/>
              </a:lnSpc>
              <a:buFont typeface="Arial"/>
              <a:buChar char="•"/>
            </a:pPr>
            <a:r>
              <a:rPr lang="en-US" sz="2999" dirty="0">
                <a:solidFill>
                  <a:srgbClr val="010101"/>
                </a:solidFill>
                <a:latin typeface="Lucida Bright" panose="02040602050505020304" pitchFamily="18" charset="0"/>
              </a:rPr>
              <a:t>20% reduction in feedstock costs leads to a notable 16.4% decrease in FDCA's MSP.</a:t>
            </a:r>
          </a:p>
          <a:p>
            <a:pPr marL="1104895" lvl="2" indent="-323848">
              <a:lnSpc>
                <a:spcPts val="3899"/>
              </a:lnSpc>
              <a:buFont typeface="Arial"/>
              <a:buChar char="•"/>
            </a:pPr>
            <a:r>
              <a:rPr lang="en-US" sz="2999" dirty="0">
                <a:solidFill>
                  <a:srgbClr val="010101"/>
                </a:solidFill>
                <a:latin typeface="Lucida Bright" panose="02040602050505020304" pitchFamily="18" charset="0"/>
              </a:rPr>
              <a:t>Factors such as equity, natural gas price, and THF price have modest impacts on FDCA's MSP.</a:t>
            </a:r>
          </a:p>
          <a:p>
            <a:pPr marL="323847" lvl="1">
              <a:lnSpc>
                <a:spcPts val="3899"/>
              </a:lnSpc>
            </a:pPr>
            <a:r>
              <a:rPr lang="en-US" sz="2999" dirty="0">
                <a:solidFill>
                  <a:srgbClr val="010101"/>
                </a:solidFill>
                <a:latin typeface="Lucida Bright" panose="02040602050505020304" pitchFamily="18" charset="0"/>
              </a:rPr>
              <a:t>Overall, MSP for per ton FDCA is 29% lower than per ton of TPA, indicating that FDCA (biobased) is an economically viable alternative to TPA (petroleum-based).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E389A94-700E-EF43-2275-B85E7C82A9AA}"/>
              </a:ext>
            </a:extLst>
          </p:cNvPr>
          <p:cNvSpPr txBox="1"/>
          <p:nvPr/>
        </p:nvSpPr>
        <p:spPr>
          <a:xfrm>
            <a:off x="685800" y="2933700"/>
            <a:ext cx="4191814" cy="705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9"/>
              </a:lnSpc>
              <a:spcBef>
                <a:spcPct val="0"/>
              </a:spcBef>
            </a:pPr>
            <a:r>
              <a:rPr lang="en-US" sz="4599" b="1" dirty="0">
                <a:solidFill>
                  <a:srgbClr val="010101"/>
                </a:solidFill>
                <a:latin typeface="Lucida Bright" panose="02040602050505020304" pitchFamily="18" charset="0"/>
              </a:rPr>
              <a:t>TEA Results</a:t>
            </a:r>
          </a:p>
        </p:txBody>
      </p:sp>
      <p:pic>
        <p:nvPicPr>
          <p:cNvPr id="13" name="object 12">
            <a:extLst>
              <a:ext uri="{FF2B5EF4-FFF2-40B4-BE49-F238E27FC236}">
                <a16:creationId xmlns:a16="http://schemas.microsoft.com/office/drawing/2014/main" id="{A195694E-88E9-691B-A7D7-E0D091B9831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" y="255906"/>
            <a:ext cx="5786628" cy="8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456535" y="8058030"/>
            <a:ext cx="3956129" cy="3956129"/>
          </a:xfrm>
          <a:custGeom>
            <a:avLst/>
            <a:gdLst/>
            <a:ahLst/>
            <a:cxnLst/>
            <a:rect l="l" t="t" r="r" b="b"/>
            <a:pathLst>
              <a:path w="3956129" h="3956129">
                <a:moveTo>
                  <a:pt x="0" y="0"/>
                </a:moveTo>
                <a:lnTo>
                  <a:pt x="3956129" y="0"/>
                </a:lnTo>
                <a:lnTo>
                  <a:pt x="3956129" y="3956129"/>
                </a:lnTo>
                <a:lnTo>
                  <a:pt x="0" y="395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B56370-02B2-9E36-7BFE-92E543C06DAF}"/>
              </a:ext>
            </a:extLst>
          </p:cNvPr>
          <p:cNvSpPr/>
          <p:nvPr/>
        </p:nvSpPr>
        <p:spPr>
          <a:xfrm>
            <a:off x="0" y="-1"/>
            <a:ext cx="18288000" cy="1768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15715565" y="-3234184"/>
            <a:ext cx="5565501" cy="5565501"/>
          </a:xfrm>
          <a:custGeom>
            <a:avLst/>
            <a:gdLst/>
            <a:ahLst/>
            <a:cxnLst/>
            <a:rect l="l" t="t" r="r" b="b"/>
            <a:pathLst>
              <a:path w="5565501" h="5565501">
                <a:moveTo>
                  <a:pt x="0" y="0"/>
                </a:moveTo>
                <a:lnTo>
                  <a:pt x="5565501" y="0"/>
                </a:lnTo>
                <a:lnTo>
                  <a:pt x="5565501" y="5565501"/>
                </a:lnTo>
                <a:lnTo>
                  <a:pt x="0" y="556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object 24">
            <a:extLst>
              <a:ext uri="{FF2B5EF4-FFF2-40B4-BE49-F238E27FC236}">
                <a16:creationId xmlns:a16="http://schemas.microsoft.com/office/drawing/2014/main" id="{56A228C9-F109-503F-7320-449D6671ACE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29" y="29389"/>
            <a:ext cx="1830323" cy="871727"/>
          </a:xfrm>
          <a:prstGeom prst="rect">
            <a:avLst/>
          </a:prstGeom>
        </p:spPr>
      </p:pic>
      <p:pic>
        <p:nvPicPr>
          <p:cNvPr id="10" name="object 26">
            <a:extLst>
              <a:ext uri="{FF2B5EF4-FFF2-40B4-BE49-F238E27FC236}">
                <a16:creationId xmlns:a16="http://schemas.microsoft.com/office/drawing/2014/main" id="{7B73D93A-D411-4F50-5CAC-B765E410B6F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20457" y="8597535"/>
            <a:ext cx="14807184" cy="248411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8052F95E-C44D-D15A-DF29-A27D5E308423}"/>
              </a:ext>
            </a:extLst>
          </p:cNvPr>
          <p:cNvSpPr txBox="1"/>
          <p:nvPr/>
        </p:nvSpPr>
        <p:spPr>
          <a:xfrm>
            <a:off x="772435" y="2028785"/>
            <a:ext cx="16820216" cy="628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2" lvl="1" indent="-377821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Lucida Bright" panose="02040602050505020304" pitchFamily="18" charset="0"/>
              </a:rPr>
              <a:t>Economic benefits of biomass-derived FDCA outweigh petroleum-derived TPA in TEA and LCA analysis.</a:t>
            </a:r>
          </a:p>
          <a:p>
            <a:pPr marL="755642" lvl="1" indent="-377821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Lucida Bright" panose="02040602050505020304" pitchFamily="18" charset="0"/>
              </a:rPr>
              <a:t>FDCA production exhibits less favorable environmental impacts due to high electricity consumption.</a:t>
            </a:r>
          </a:p>
          <a:p>
            <a:pPr marL="755642" lvl="1" indent="-377821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Lucida Bright" panose="02040602050505020304" pitchFamily="18" charset="0"/>
              </a:rPr>
              <a:t>Transition to renewable electricity sources (biogas, woodchips, hydro, nuclear, wind power) can enhance environmental performance.</a:t>
            </a:r>
          </a:p>
          <a:p>
            <a:pPr marL="755642" lvl="1" indent="-377821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Lucida Bright" panose="02040602050505020304" pitchFamily="18" charset="0"/>
              </a:rPr>
              <a:t>Exploration of alternative feedstocks (corn stover, organic waste) improves both economics and sustainability.</a:t>
            </a:r>
          </a:p>
          <a:p>
            <a:pPr marL="755642" lvl="1" indent="-377821">
              <a:lnSpc>
                <a:spcPts val="454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Lucida Bright" panose="02040602050505020304" pitchFamily="18" charset="0"/>
              </a:rPr>
              <a:t>Potential for innovative approaches to mitigate environmental impacts while ensuring economic viability in biomass-derived plastic monomer production.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8132514C-4703-9E3D-B816-4D418C3841E8}"/>
              </a:ext>
            </a:extLst>
          </p:cNvPr>
          <p:cNvSpPr txBox="1"/>
          <p:nvPr/>
        </p:nvSpPr>
        <p:spPr>
          <a:xfrm>
            <a:off x="5250107" y="260758"/>
            <a:ext cx="7864872" cy="122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9"/>
              </a:lnSpc>
              <a:spcBef>
                <a:spcPct val="0"/>
              </a:spcBef>
            </a:pPr>
            <a:r>
              <a:rPr lang="en-US" sz="7699" dirty="0">
                <a:solidFill>
                  <a:srgbClr val="000000"/>
                </a:solidFill>
                <a:latin typeface="Arial Black" panose="020B0A04020102020204" pitchFamily="34" charset="0"/>
              </a:rPr>
              <a:t>CONCLUSION</a:t>
            </a:r>
          </a:p>
        </p:txBody>
      </p:sp>
      <p:pic>
        <p:nvPicPr>
          <p:cNvPr id="13" name="object 12">
            <a:extLst>
              <a:ext uri="{FF2B5EF4-FFF2-40B4-BE49-F238E27FC236}">
                <a16:creationId xmlns:a16="http://schemas.microsoft.com/office/drawing/2014/main" id="{739005F3-7754-077E-2057-EF8EA0F8501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52014" y="9193407"/>
            <a:ext cx="5786628" cy="8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395618" y="-810908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0277" r="-30277"/>
              </a:stretch>
            </a:blipFill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709906C-C986-3428-A9F0-84E8C4035A75}"/>
              </a:ext>
            </a:extLst>
          </p:cNvPr>
          <p:cNvSpPr txBox="1"/>
          <p:nvPr/>
        </p:nvSpPr>
        <p:spPr>
          <a:xfrm>
            <a:off x="8382000" y="3232887"/>
            <a:ext cx="9677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indent="-457200" algn="just">
              <a:buFont typeface="Wingdings" panose="05000000000000000000" pitchFamily="2" charset="2"/>
              <a:buChar char="Ø"/>
            </a:pP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3"/>
              </a:rPr>
              <a:t>Miller</a:t>
            </a: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S.; </a:t>
            </a:r>
            <a:r>
              <a:rPr lang="en-IN" sz="2400" u="sng" dirty="0" err="1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Shemer</a:t>
            </a: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H.; </a:t>
            </a:r>
            <a:r>
              <a:rPr lang="en-IN" sz="2400" u="sng" dirty="0" err="1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Semiat</a:t>
            </a: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R. Energy and environmental issues in desalination. Desalination 2015, 366, 2– 8,  DOI: 10.1016/j.desal.2014.11.034</a:t>
            </a:r>
            <a:endParaRPr lang="en" sz="2400" dirty="0">
              <a:solidFill>
                <a:schemeClr val="hlink"/>
              </a:solidFill>
              <a:uFill>
                <a:noFill/>
              </a:uFill>
              <a:latin typeface="Lucida Bright" panose="02040602050505020304" pitchFamily="18" charset="0"/>
              <a:cs typeface="Times New Roman"/>
            </a:endParaRPr>
          </a:p>
          <a:p>
            <a:pPr marL="609600" indent="-457200" algn="just">
              <a:buFont typeface="Wingdings" panose="05000000000000000000" pitchFamily="2" charset="2"/>
              <a:buChar char="Ø"/>
            </a:pP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4"/>
              </a:rPr>
              <a:t>Dhyani</a:t>
            </a: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V.; Bhaskar, T. A comprehensive review on the pyrolysis of lignocellulosic biomass. Renewable Energy 2018, 129, 695– 716,  DOI: 10.1016/j.renene.2017.04.035</a:t>
            </a:r>
            <a:endParaRPr lang="en" sz="2400" dirty="0">
              <a:solidFill>
                <a:schemeClr val="hlink"/>
              </a:solidFill>
              <a:uFill>
                <a:noFill/>
              </a:uFill>
              <a:latin typeface="Lucida Bright" panose="02040602050505020304" pitchFamily="18" charset="0"/>
              <a:cs typeface="Times New Roman"/>
            </a:endParaRPr>
          </a:p>
          <a:p>
            <a:pPr marL="609600" indent="-457200" algn="just">
              <a:buFont typeface="Wingdings" panose="05000000000000000000" pitchFamily="2" charset="2"/>
              <a:buChar char="Ø"/>
            </a:pP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5"/>
              </a:rPr>
              <a:t>Saini, J. K.; Saini, R.; Tewari, L. Lignocellulosic agriculture waste as biomass feedstocks for second-generation bioethanol production: concepts and recent developments. 3 Biotech 2015, 5, 337– 353,  DOI: 10.1007/s13205-014-0246-5</a:t>
            </a:r>
            <a:endParaRPr lang="en" sz="2400" dirty="0">
              <a:solidFill>
                <a:schemeClr val="hlink"/>
              </a:solidFill>
              <a:uFill>
                <a:noFill/>
              </a:uFill>
              <a:latin typeface="Lucida Bright" panose="02040602050505020304" pitchFamily="18" charset="0"/>
              <a:cs typeface="Times New Roman"/>
              <a:hlinkClick r:id="rId5"/>
            </a:endParaRPr>
          </a:p>
          <a:p>
            <a:pPr marL="609600" indent="-457200" algn="just">
              <a:buFont typeface="Wingdings" panose="05000000000000000000" pitchFamily="2" charset="2"/>
              <a:buChar char="Ø"/>
            </a:pP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</a:rPr>
              <a:t>Won, W.; </a:t>
            </a:r>
            <a:r>
              <a:rPr lang="en-IN" sz="2400" u="sng" dirty="0" err="1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</a:rPr>
              <a:t>Maravelias</a:t>
            </a: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</a:rPr>
              <a:t>, C. T. Thermal fractionation and catalytic upgrading of lignocellulosic biomass to biofuels: Process synthesis and analysis. Renewable Energy 2017, 114, 357– 366,  DOI: 10.1016/j.renene.2017.07.023</a:t>
            </a:r>
            <a:endParaRPr lang="en" sz="2400" dirty="0">
              <a:solidFill>
                <a:schemeClr val="hlink"/>
              </a:solidFill>
              <a:uFill>
                <a:noFill/>
              </a:uFill>
              <a:latin typeface="Lucida Bright" panose="02040602050505020304" pitchFamily="18" charset="0"/>
              <a:cs typeface="Times New Roman"/>
            </a:endParaRPr>
          </a:p>
          <a:p>
            <a:pPr marL="609600" indent="-457200" algn="just">
              <a:buFont typeface="Wingdings" panose="05000000000000000000" pitchFamily="2" charset="2"/>
              <a:buChar char="Ø"/>
            </a:pP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6"/>
              </a:rPr>
              <a:t>Life-Cycle</a:t>
            </a: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Assessment of Biorefineries 1st Edition - December 20, 2016, Editors: Edgard </a:t>
            </a:r>
            <a:r>
              <a:rPr lang="en-IN" sz="2400" u="sng" dirty="0" err="1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Gnansounou</a:t>
            </a:r>
            <a:r>
              <a:rPr lang="en-IN" sz="2400" u="sng" dirty="0">
                <a:solidFill>
                  <a:schemeClr val="hlink"/>
                </a:solidFill>
                <a:uFill>
                  <a:noFill/>
                </a:uFill>
                <a:latin typeface="Lucida Bright" panose="02040602050505020304" pitchFamily="18" charset="0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Ashok Pandey</a:t>
            </a:r>
            <a:endParaRPr lang="en" sz="2400" dirty="0">
              <a:solidFill>
                <a:schemeClr val="hlink"/>
              </a:solidFill>
              <a:uFill>
                <a:noFill/>
              </a:uFill>
              <a:latin typeface="Lucida Bright" panose="02040602050505020304" pitchFamily="18" charset="0"/>
              <a:cs typeface="Times New Roman"/>
            </a:endParaRPr>
          </a:p>
        </p:txBody>
      </p:sp>
      <p:pic>
        <p:nvPicPr>
          <p:cNvPr id="10" name="object 12">
            <a:extLst>
              <a:ext uri="{FF2B5EF4-FFF2-40B4-BE49-F238E27FC236}">
                <a16:creationId xmlns:a16="http://schemas.microsoft.com/office/drawing/2014/main" id="{4BA4A435-BF7F-8CC6-34CF-B89960DB702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90486" y="76200"/>
            <a:ext cx="5786628" cy="87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0BABD3-FFC9-9D17-4D1B-12C9474E0CE9}"/>
              </a:ext>
            </a:extLst>
          </p:cNvPr>
          <p:cNvSpPr txBox="1"/>
          <p:nvPr/>
        </p:nvSpPr>
        <p:spPr>
          <a:xfrm>
            <a:off x="9906000" y="1427202"/>
            <a:ext cx="6629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REFERENCES </a:t>
            </a:r>
            <a:endParaRPr lang="en-IN" sz="66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233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631484" y="-4749079"/>
            <a:ext cx="1097360" cy="18360334"/>
            <a:chOff x="0" y="-19050"/>
            <a:chExt cx="289017" cy="4835644"/>
          </a:xfrm>
        </p:grpSpPr>
        <p:sp>
          <p:nvSpPr>
            <p:cNvPr id="4" name="Freeform 4"/>
            <p:cNvSpPr/>
            <p:nvPr/>
          </p:nvSpPr>
          <p:spPr>
            <a:xfrm>
              <a:off x="4659" y="-19048"/>
              <a:ext cx="284358" cy="483564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752D4AE-7932-0FBE-99EE-AA412735C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360323" cy="39000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66A3C8-B615-75A5-EB1F-70E391670068}"/>
              </a:ext>
            </a:extLst>
          </p:cNvPr>
          <p:cNvSpPr txBox="1"/>
          <p:nvPr/>
        </p:nvSpPr>
        <p:spPr>
          <a:xfrm>
            <a:off x="4554682" y="998962"/>
            <a:ext cx="9178636" cy="1761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IN" sz="9600" spc="905" dirty="0">
                <a:solidFill>
                  <a:srgbClr val="DBEDF4"/>
                </a:solidFill>
                <a:latin typeface="Arial Black" panose="020B0A04020102020204" pitchFamily="34" charset="0"/>
              </a:rPr>
              <a:t>CONTENT</a:t>
            </a:r>
            <a:endParaRPr lang="en-US" sz="9600" spc="79" dirty="0">
              <a:solidFill>
                <a:schemeClr val="accent1">
                  <a:lumMod val="20000"/>
                  <a:lumOff val="80000"/>
                </a:schemeClr>
              </a:solidFill>
              <a:latin typeface="Archivo Black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737912E-1DAB-B644-6478-F441280D869B}"/>
              </a:ext>
            </a:extLst>
          </p:cNvPr>
          <p:cNvSpPr txBox="1"/>
          <p:nvPr/>
        </p:nvSpPr>
        <p:spPr>
          <a:xfrm>
            <a:off x="3082368" y="488622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821C660-FFE2-03D6-76B7-C114A0CC5592}"/>
              </a:ext>
            </a:extLst>
          </p:cNvPr>
          <p:cNvSpPr txBox="1"/>
          <p:nvPr/>
        </p:nvSpPr>
        <p:spPr>
          <a:xfrm>
            <a:off x="2404546" y="5904654"/>
            <a:ext cx="3195965" cy="540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3324" b="1" spc="325" dirty="0">
                <a:solidFill>
                  <a:srgbClr val="231F20"/>
                </a:solidFill>
                <a:latin typeface="Lucida Bright" panose="02040602050505020304" pitchFamily="18" charset="0"/>
              </a:rPr>
              <a:t>Introduction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4B0A36A-B129-711B-0A10-0BC573D57FE2}"/>
              </a:ext>
            </a:extLst>
          </p:cNvPr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13DB4D45-8BCA-D9ED-22DE-C5FC089F661B}"/>
              </a:ext>
            </a:extLst>
          </p:cNvPr>
          <p:cNvSpPr txBox="1"/>
          <p:nvPr/>
        </p:nvSpPr>
        <p:spPr>
          <a:xfrm>
            <a:off x="6092698" y="5948486"/>
            <a:ext cx="2743420" cy="53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sz="3320" b="1" spc="325" dirty="0">
                <a:solidFill>
                  <a:srgbClr val="231F20"/>
                </a:solidFill>
                <a:latin typeface="Lucida Bright" panose="02040602050505020304" pitchFamily="18" charset="0"/>
              </a:rPr>
              <a:t>Production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18D7801B-1D2B-2136-A491-A5BEAF2F5B41}"/>
              </a:ext>
            </a:extLst>
          </p:cNvPr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8813DF3B-EFB6-9268-5FA4-652D8580FD95}"/>
              </a:ext>
            </a:extLst>
          </p:cNvPr>
          <p:cNvSpPr txBox="1"/>
          <p:nvPr/>
        </p:nvSpPr>
        <p:spPr>
          <a:xfrm>
            <a:off x="9368942" y="5904654"/>
            <a:ext cx="3273833" cy="113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sz="3320" b="1" spc="325" dirty="0">
                <a:solidFill>
                  <a:srgbClr val="231F20"/>
                </a:solidFill>
                <a:latin typeface="Lucida Bright" panose="02040602050505020304" pitchFamily="18" charset="0"/>
              </a:rPr>
              <a:t>Life-Cycle Assessment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1A38C7B2-C9DC-F32B-FE91-B6598EF7F18A}"/>
              </a:ext>
            </a:extLst>
          </p:cNvPr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CD4EAAC7-F720-88B1-481A-0602D7851C66}"/>
              </a:ext>
            </a:extLst>
          </p:cNvPr>
          <p:cNvSpPr txBox="1"/>
          <p:nvPr/>
        </p:nvSpPr>
        <p:spPr>
          <a:xfrm>
            <a:off x="12642776" y="5948486"/>
            <a:ext cx="2743420" cy="53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sz="3320" b="1" spc="325" dirty="0">
                <a:solidFill>
                  <a:srgbClr val="231F20"/>
                </a:solidFill>
                <a:latin typeface="Lucida Bright" panose="02040602050505020304" pitchFamily="18" charset="0"/>
              </a:rPr>
              <a:t>Results 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C65D295A-F86C-CD66-3673-4E9CD460A3CB}"/>
              </a:ext>
            </a:extLst>
          </p:cNvPr>
          <p:cNvSpPr txBox="1"/>
          <p:nvPr/>
        </p:nvSpPr>
        <p:spPr>
          <a:xfrm>
            <a:off x="6277836" y="7631993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Arial Black" panose="020B0A04020102020204" pitchFamily="34" charset="0"/>
              </a:rPr>
              <a:t>05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361FDEE-F591-9810-08E5-81A3511B45E9}"/>
              </a:ext>
            </a:extLst>
          </p:cNvPr>
          <p:cNvSpPr txBox="1"/>
          <p:nvPr/>
        </p:nvSpPr>
        <p:spPr>
          <a:xfrm>
            <a:off x="5600511" y="8652188"/>
            <a:ext cx="2969194" cy="540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sz="3320" b="1" spc="325" dirty="0">
                <a:solidFill>
                  <a:srgbClr val="231F20"/>
                </a:solidFill>
                <a:latin typeface="Lucida Bright" panose="02040602050505020304" pitchFamily="18" charset="0"/>
              </a:rPr>
              <a:t>Conclusion 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64086C95-43DF-1C61-3AE8-BAE3769BECF7}"/>
              </a:ext>
            </a:extLst>
          </p:cNvPr>
          <p:cNvSpPr txBox="1"/>
          <p:nvPr/>
        </p:nvSpPr>
        <p:spPr>
          <a:xfrm>
            <a:off x="9554081" y="767582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Arial Black" panose="020B0A04020102020204" pitchFamily="34" charset="0"/>
              </a:rPr>
              <a:t>06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69B53B3E-0D31-E7AB-3CC3-7BD6ED4A21D0}"/>
              </a:ext>
            </a:extLst>
          </p:cNvPr>
          <p:cNvSpPr txBox="1"/>
          <p:nvPr/>
        </p:nvSpPr>
        <p:spPr>
          <a:xfrm>
            <a:off x="9102531" y="8696020"/>
            <a:ext cx="3273832" cy="540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sz="3320" b="1" spc="325" dirty="0">
                <a:solidFill>
                  <a:srgbClr val="231F20"/>
                </a:solidFill>
                <a:latin typeface="Lucida Bright" panose="02040602050505020304" pitchFamily="18" charset="0"/>
              </a:rPr>
              <a:t>References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284157">
            <a:off x="-4903766" y="-786632"/>
            <a:ext cx="11454190" cy="14593204"/>
            <a:chOff x="0" y="0"/>
            <a:chExt cx="3016741" cy="3843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16741" cy="3843478"/>
            </a:xfrm>
            <a:custGeom>
              <a:avLst/>
              <a:gdLst/>
              <a:ahLst/>
              <a:cxnLst/>
              <a:rect l="l" t="t" r="r" b="b"/>
              <a:pathLst>
                <a:path w="3016741" h="3843478">
                  <a:moveTo>
                    <a:pt x="0" y="0"/>
                  </a:moveTo>
                  <a:lnTo>
                    <a:pt x="3016741" y="0"/>
                  </a:lnTo>
                  <a:lnTo>
                    <a:pt x="3016741" y="3843478"/>
                  </a:lnTo>
                  <a:lnTo>
                    <a:pt x="0" y="384347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16741" cy="388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73310" y="5319574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1"/>
                </a:lnTo>
                <a:lnTo>
                  <a:pt x="0" y="910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4127082" y="8530034"/>
            <a:ext cx="2025971" cy="28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4"/>
              </a:lnSpc>
              <a:spcBef>
                <a:spcPct val="0"/>
              </a:spcBef>
            </a:pPr>
            <a:r>
              <a:rPr lang="en-US" sz="1652" spc="39">
                <a:solidFill>
                  <a:srgbClr val="FFFFFF"/>
                </a:solidFill>
                <a:latin typeface="Glacial Indifference Italics"/>
              </a:rPr>
              <a:t>Gerente General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8585708" cy="10287000"/>
            <a:chOff x="0" y="0"/>
            <a:chExt cx="8585708" cy="10287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4"/>
              <a:stretch>
                <a:fillRect l="-39861" r="-39861"/>
              </a:stretch>
            </a:blipFill>
          </p:spPr>
        </p:sp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91B2EC14-C4F0-FF78-0D2B-1375ADF5A01E}"/>
              </a:ext>
            </a:extLst>
          </p:cNvPr>
          <p:cNvSpPr txBox="1">
            <a:spLocks/>
          </p:cNvSpPr>
          <p:nvPr/>
        </p:nvSpPr>
        <p:spPr>
          <a:xfrm>
            <a:off x="8586216" y="4582128"/>
            <a:ext cx="6958584" cy="124585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4"/>
              </a:spcBef>
              <a:tabLst>
                <a:tab pos="3888104" algn="l"/>
              </a:tabLst>
            </a:pPr>
            <a:r>
              <a:rPr lang="en-US" sz="8000">
                <a:solidFill>
                  <a:srgbClr val="1A1A1A"/>
                </a:solidFill>
                <a:latin typeface="Arial Black" panose="020B0A04020102020204" pitchFamily="34" charset="0"/>
              </a:rPr>
              <a:t>THANK YOU</a:t>
            </a:r>
            <a:endParaRPr lang="en-US" sz="8000" dirty="0">
              <a:latin typeface="Arial Black" panose="020B0A04020102020204" pitchFamily="34" charset="0"/>
            </a:endParaRPr>
          </a:p>
        </p:txBody>
      </p:sp>
      <p:pic>
        <p:nvPicPr>
          <p:cNvPr id="11" name="object 12">
            <a:extLst>
              <a:ext uri="{FF2B5EF4-FFF2-40B4-BE49-F238E27FC236}">
                <a16:creationId xmlns:a16="http://schemas.microsoft.com/office/drawing/2014/main" id="{1F95BB20-EE55-E5C8-993B-227FD24898C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51792" y="266700"/>
            <a:ext cx="5786628" cy="8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1038C0-0715-F55E-D8AE-8198532EA3F2}"/>
              </a:ext>
            </a:extLst>
          </p:cNvPr>
          <p:cNvGrpSpPr/>
          <p:nvPr/>
        </p:nvGrpSpPr>
        <p:grpSpPr>
          <a:xfrm>
            <a:off x="-4038600" y="194740"/>
            <a:ext cx="15879223" cy="2462118"/>
            <a:chOff x="-4038600" y="194740"/>
            <a:chExt cx="15879223" cy="2462118"/>
          </a:xfrm>
        </p:grpSpPr>
        <p:sp>
          <p:nvSpPr>
            <p:cNvPr id="8" name="Freeform 8"/>
            <p:cNvSpPr/>
            <p:nvPr/>
          </p:nvSpPr>
          <p:spPr>
            <a:xfrm>
              <a:off x="-4038600" y="391883"/>
              <a:ext cx="15879223" cy="2264975"/>
            </a:xfrm>
            <a:custGeom>
              <a:avLst/>
              <a:gdLst/>
              <a:ahLst/>
              <a:cxnLst/>
              <a:rect l="l" t="t" r="r" b="b"/>
              <a:pathLst>
                <a:path w="1534416" h="218865">
                  <a:moveTo>
                    <a:pt x="133121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4416" y="218865"/>
                  </a:lnTo>
                  <a:lnTo>
                    <a:pt x="1331216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142999" y="194740"/>
              <a:ext cx="8001001" cy="246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0" y="-109149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28614" r="-39925"/>
              </a:stretch>
            </a:blipFill>
          </p:spPr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8EA87D46-F6F4-915A-9474-C4F6D0B74BFD}"/>
              </a:ext>
            </a:extLst>
          </p:cNvPr>
          <p:cNvSpPr txBox="1"/>
          <p:nvPr/>
        </p:nvSpPr>
        <p:spPr>
          <a:xfrm>
            <a:off x="-27710" y="3622220"/>
            <a:ext cx="12877800" cy="5589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2389" lvl="1" indent="-457200">
              <a:lnSpc>
                <a:spcPts val="4935"/>
              </a:lnSpc>
              <a:buFont typeface="Courier New" panose="02070309020205020404" pitchFamily="49" charset="0"/>
              <a:buChar char="o"/>
            </a:pPr>
            <a:r>
              <a:rPr lang="en-US" sz="2900" spc="322" dirty="0">
                <a:solidFill>
                  <a:srgbClr val="231F20"/>
                </a:solidFill>
                <a:latin typeface="Lucida Bright" panose="02040602050505020304" pitchFamily="18" charset="0"/>
              </a:rPr>
              <a:t>Global demand for fuels, chemicals, and materials requires sustainable alternatives due to environmental concerns and fossil fuel depletion. </a:t>
            </a:r>
          </a:p>
          <a:p>
            <a:pPr marL="812389" lvl="1" indent="-457200">
              <a:lnSpc>
                <a:spcPts val="4935"/>
              </a:lnSpc>
              <a:buFont typeface="Courier New" panose="02070309020205020404" pitchFamily="49" charset="0"/>
              <a:buChar char="o"/>
            </a:pPr>
            <a:r>
              <a:rPr lang="en-US" sz="2900" spc="322" dirty="0">
                <a:solidFill>
                  <a:srgbClr val="231F20"/>
                </a:solidFill>
                <a:latin typeface="Lucida Bright" panose="02040602050505020304" pitchFamily="18" charset="0"/>
              </a:rPr>
              <a:t>Lignocellulosic biomass offers renewable sources for fuels, chemicals, and bioplastics, addressing environmental and resource challenges. </a:t>
            </a:r>
          </a:p>
          <a:p>
            <a:pPr marL="812389" lvl="1" indent="-457200">
              <a:lnSpc>
                <a:spcPts val="4935"/>
              </a:lnSpc>
              <a:buFont typeface="Courier New" panose="02070309020205020404" pitchFamily="49" charset="0"/>
              <a:buChar char="o"/>
            </a:pPr>
            <a:r>
              <a:rPr lang="en-US" sz="2900" spc="322" dirty="0">
                <a:solidFill>
                  <a:srgbClr val="231F20"/>
                </a:solidFill>
                <a:latin typeface="Lucida Bright" panose="02040602050505020304" pitchFamily="18" charset="0"/>
              </a:rPr>
              <a:t>2,5-furandicarboxylic acid (FDCA) from biomass serves as a sustainable alternative to petroleum-based plastics like terephthalic acid (TPA).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2ECB1-4FE3-7222-838C-E1F1BCAF9DDE}"/>
              </a:ext>
            </a:extLst>
          </p:cNvPr>
          <p:cNvSpPr txBox="1"/>
          <p:nvPr/>
        </p:nvSpPr>
        <p:spPr>
          <a:xfrm>
            <a:off x="997337" y="901198"/>
            <a:ext cx="8300037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latin typeface="Arial Black" panose="020B0A04020102020204" pitchFamily="34" charset="0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4246873" y="266430"/>
            <a:ext cx="15879223" cy="2264975"/>
            <a:chOff x="0" y="0"/>
            <a:chExt cx="1534416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34416" cy="218865"/>
            </a:xfrm>
            <a:custGeom>
              <a:avLst/>
              <a:gdLst/>
              <a:ahLst/>
              <a:cxnLst/>
              <a:rect l="l" t="t" r="r" b="b"/>
              <a:pathLst>
                <a:path w="1534416" h="218865">
                  <a:moveTo>
                    <a:pt x="133121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4416" y="218865"/>
                  </a:lnTo>
                  <a:lnTo>
                    <a:pt x="1331216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33121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0" y="-109149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21278" r="-47576"/>
              </a:stretch>
            </a:blipFill>
          </p:spPr>
        </p:sp>
      </p:grpSp>
      <p:sp>
        <p:nvSpPr>
          <p:cNvPr id="14" name="object 30">
            <a:extLst>
              <a:ext uri="{FF2B5EF4-FFF2-40B4-BE49-F238E27FC236}">
                <a16:creationId xmlns:a16="http://schemas.microsoft.com/office/drawing/2014/main" id="{B42A370A-B895-87B2-21A2-637CB468DA0E}"/>
              </a:ext>
            </a:extLst>
          </p:cNvPr>
          <p:cNvSpPr txBox="1">
            <a:spLocks/>
          </p:cNvSpPr>
          <p:nvPr/>
        </p:nvSpPr>
        <p:spPr>
          <a:xfrm>
            <a:off x="990600" y="876300"/>
            <a:ext cx="7859390" cy="104772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en-IN" sz="6700">
                <a:solidFill>
                  <a:srgbClr val="FFFFFF"/>
                </a:solidFill>
                <a:latin typeface="Arial Black" panose="020B0A04020102020204" pitchFamily="34" charset="0"/>
              </a:rPr>
              <a:t>INTRODUCTION</a:t>
            </a:r>
            <a:endParaRPr lang="en-IN" sz="6700" dirty="0">
              <a:latin typeface="Arial Black" panose="020B0A04020102020204" pitchFamily="34" charset="0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4BDABE11-3FCF-DAD3-9087-FF479D5754BA}"/>
              </a:ext>
            </a:extLst>
          </p:cNvPr>
          <p:cNvSpPr txBox="1"/>
          <p:nvPr/>
        </p:nvSpPr>
        <p:spPr>
          <a:xfrm>
            <a:off x="0" y="3123367"/>
            <a:ext cx="12823615" cy="6712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0256" lvl="1" indent="-457200">
              <a:lnSpc>
                <a:spcPts val="4350"/>
              </a:lnSpc>
              <a:buFont typeface="Courier New" panose="02070309020205020404" pitchFamily="49" charset="0"/>
              <a:buChar char="o"/>
            </a:pPr>
            <a:r>
              <a:rPr lang="en-US" sz="2900" spc="284" dirty="0">
                <a:solidFill>
                  <a:srgbClr val="231F20"/>
                </a:solidFill>
                <a:latin typeface="Lucida Bright" panose="02040602050505020304" pitchFamily="18" charset="0"/>
              </a:rPr>
              <a:t>Catalytic conversions enable the production of FDCA from biomass, marking a shift towards renewable resources in the polymer industry. </a:t>
            </a:r>
          </a:p>
          <a:p>
            <a:pPr marL="770256" lvl="1" indent="-457200">
              <a:lnSpc>
                <a:spcPts val="4350"/>
              </a:lnSpc>
              <a:buFont typeface="Courier New" panose="02070309020205020404" pitchFamily="49" charset="0"/>
              <a:buChar char="o"/>
            </a:pPr>
            <a:r>
              <a:rPr lang="en-US" sz="2900" spc="284" dirty="0">
                <a:solidFill>
                  <a:srgbClr val="231F20"/>
                </a:solidFill>
                <a:latin typeface="Lucida Bright" panose="02040602050505020304" pitchFamily="18" charset="0"/>
              </a:rPr>
              <a:t>Biorefineries face economic challenges but integrating processes for high-value-added chemicals enhances feasibility and sustainability. </a:t>
            </a:r>
          </a:p>
          <a:p>
            <a:pPr marL="770256" lvl="1" indent="-457200">
              <a:lnSpc>
                <a:spcPts val="4350"/>
              </a:lnSpc>
              <a:buFont typeface="Courier New" panose="02070309020205020404" pitchFamily="49" charset="0"/>
              <a:buChar char="o"/>
            </a:pPr>
            <a:r>
              <a:rPr lang="en-US" sz="2900" spc="284" dirty="0">
                <a:solidFill>
                  <a:srgbClr val="231F20"/>
                </a:solidFill>
                <a:latin typeface="Lucida Bright" panose="02040602050505020304" pitchFamily="18" charset="0"/>
              </a:rPr>
              <a:t>Environmental sustainability is crucial in biobased material production, necessitating thorough assessment through life-cycle assessments (LCAs). </a:t>
            </a:r>
          </a:p>
          <a:p>
            <a:pPr marL="770256" lvl="1" indent="-457200">
              <a:lnSpc>
                <a:spcPts val="4350"/>
              </a:lnSpc>
              <a:buFont typeface="Courier New" panose="02070309020205020404" pitchFamily="49" charset="0"/>
              <a:buChar char="o"/>
            </a:pPr>
            <a:r>
              <a:rPr lang="en-US" sz="2900" spc="284" dirty="0">
                <a:solidFill>
                  <a:srgbClr val="231F20"/>
                </a:solidFill>
                <a:latin typeface="Lucida Bright" panose="02040602050505020304" pitchFamily="18" charset="0"/>
              </a:rPr>
              <a:t>LCAs evaluate biorefinery processes' environmental impacts, aiding in identifying areas for improvement and guiding sustainable development initiatives.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8023" y="-830277"/>
            <a:ext cx="1652680" cy="2314575"/>
            <a:chOff x="0" y="0"/>
            <a:chExt cx="435274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20931" y="-830277"/>
            <a:ext cx="10589798" cy="2314575"/>
            <a:chOff x="0" y="0"/>
            <a:chExt cx="2789082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89082" cy="609600"/>
            </a:xfrm>
            <a:custGeom>
              <a:avLst/>
              <a:gdLst/>
              <a:ahLst/>
              <a:cxnLst/>
              <a:rect l="l" t="t" r="r" b="b"/>
              <a:pathLst>
                <a:path w="2789082" h="609600">
                  <a:moveTo>
                    <a:pt x="203200" y="0"/>
                  </a:moveTo>
                  <a:lnTo>
                    <a:pt x="2789082" y="0"/>
                  </a:lnTo>
                  <a:lnTo>
                    <a:pt x="25858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76200"/>
              <a:ext cx="2585882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56745" y="-9566"/>
            <a:ext cx="1066666" cy="1493864"/>
            <a:chOff x="0" y="0"/>
            <a:chExt cx="435274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12814" y="9258300"/>
            <a:ext cx="9534019" cy="1112295"/>
            <a:chOff x="0" y="0"/>
            <a:chExt cx="1876002" cy="2188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076822" y="-621794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5" y="0"/>
                </a:lnTo>
                <a:lnTo>
                  <a:pt x="10196685" y="10196686"/>
                </a:lnTo>
                <a:lnTo>
                  <a:pt x="0" y="10196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4648200" y="7549513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089D2432-1EFE-6E3B-D839-CA955DF0A300}"/>
              </a:ext>
            </a:extLst>
          </p:cNvPr>
          <p:cNvSpPr txBox="1">
            <a:spLocks/>
          </p:cNvSpPr>
          <p:nvPr/>
        </p:nvSpPr>
        <p:spPr>
          <a:xfrm>
            <a:off x="609600" y="134008"/>
            <a:ext cx="7477125" cy="12163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en-IN" sz="7800">
                <a:latin typeface="Arial Black" panose="020B0A04020102020204" pitchFamily="34" charset="0"/>
              </a:rPr>
              <a:t>PRODUCTION</a:t>
            </a:r>
            <a:endParaRPr lang="en-IN" sz="7800" dirty="0">
              <a:latin typeface="Arial Black" panose="020B0A04020102020204" pitchFamily="34" charset="0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D07B0AA4-79CE-C02B-5CC7-215F33DE00C6}"/>
              </a:ext>
            </a:extLst>
          </p:cNvPr>
          <p:cNvSpPr txBox="1"/>
          <p:nvPr/>
        </p:nvSpPr>
        <p:spPr>
          <a:xfrm>
            <a:off x="1462188" y="2119806"/>
            <a:ext cx="5074522" cy="59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  <a:spcBef>
                <a:spcPct val="0"/>
              </a:spcBef>
            </a:pPr>
            <a:r>
              <a:rPr lang="en-US" sz="3600" u="sng" dirty="0">
                <a:solidFill>
                  <a:srgbClr val="010101"/>
                </a:solidFill>
                <a:latin typeface="Arial Black" panose="020B0A04020102020204" pitchFamily="34" charset="0"/>
              </a:rPr>
              <a:t>FDCA Production: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7E7B28CC-3F5E-67BD-AD50-47D858DFA307}"/>
              </a:ext>
            </a:extLst>
          </p:cNvPr>
          <p:cNvSpPr txBox="1"/>
          <p:nvPr/>
        </p:nvSpPr>
        <p:spPr>
          <a:xfrm>
            <a:off x="1462188" y="2962515"/>
            <a:ext cx="15606217" cy="555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>
              <a:lnSpc>
                <a:spcPts val="402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ucida Bright" panose="02040602050505020304" pitchFamily="18" charset="0"/>
              </a:rPr>
              <a:t>Cellulose dehydrated to HMF in THF/H2O solvent (42% yield) with 20 mM H2SO4 catalyst.</a:t>
            </a:r>
          </a:p>
          <a:p>
            <a:pPr marL="669285" lvl="1" indent="-334642">
              <a:lnSpc>
                <a:spcPts val="402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ucida Bright" panose="02040602050505020304" pitchFamily="18" charset="0"/>
              </a:rPr>
              <a:t>THF's low boiling point (339 K) makes the process energy-efficient compared to other solvents.</a:t>
            </a:r>
          </a:p>
          <a:p>
            <a:pPr marL="669285" lvl="1" indent="-334642">
              <a:lnSpc>
                <a:spcPts val="402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ucida Bright" panose="02040602050505020304" pitchFamily="18" charset="0"/>
              </a:rPr>
              <a:t>Humins from cellulose degraded to activated carbon during regeneration at 873 K with O2.</a:t>
            </a:r>
          </a:p>
          <a:p>
            <a:pPr marL="669285" lvl="1" indent="-334642">
              <a:lnSpc>
                <a:spcPts val="402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ucida Bright" panose="02040602050505020304" pitchFamily="18" charset="0"/>
              </a:rPr>
              <a:t>FDCA obtained from HMF in GVL/H2O solvent (93.6% yield) on Pt/C catalyst.</a:t>
            </a:r>
          </a:p>
          <a:p>
            <a:pPr marL="669285" lvl="1" indent="-334642">
              <a:lnSpc>
                <a:spcPts val="402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ucida Bright" panose="02040602050505020304" pitchFamily="18" charset="0"/>
              </a:rPr>
              <a:t>Remaining HMF and furfural converted to unidentified polymers and then activated carbon.</a:t>
            </a:r>
          </a:p>
          <a:p>
            <a:pPr marL="669285" lvl="1" indent="-334642">
              <a:lnSpc>
                <a:spcPts val="402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ucida Bright" panose="02040602050505020304" pitchFamily="18" charset="0"/>
              </a:rPr>
              <a:t>FDCA's high solubility in GVL/H2O prevents catalyst deactivation, enabling 93.6% yield.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562843" y="331924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936058" y="1028700"/>
            <a:ext cx="2351942" cy="2351942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96567" y="1045317"/>
            <a:ext cx="2351942" cy="2360306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918394" y="2869159"/>
            <a:ext cx="2351942" cy="2352639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4733117" y="1702457"/>
            <a:ext cx="1078843" cy="107884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535400" y="3529794"/>
            <a:ext cx="1080306" cy="108030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556206" y="1648848"/>
            <a:ext cx="1111646" cy="111164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4915533" y="1847492"/>
            <a:ext cx="714010" cy="681555"/>
          </a:xfrm>
          <a:custGeom>
            <a:avLst/>
            <a:gdLst/>
            <a:ahLst/>
            <a:cxnLst/>
            <a:rect l="l" t="t" r="r" b="b"/>
            <a:pathLst>
              <a:path w="714010" h="681555">
                <a:moveTo>
                  <a:pt x="0" y="0"/>
                </a:moveTo>
                <a:lnTo>
                  <a:pt x="714010" y="0"/>
                </a:lnTo>
                <a:lnTo>
                  <a:pt x="714010" y="681555"/>
                </a:lnTo>
                <a:lnTo>
                  <a:pt x="0" y="681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791689" y="1853532"/>
            <a:ext cx="640680" cy="650137"/>
          </a:xfrm>
          <a:custGeom>
            <a:avLst/>
            <a:gdLst/>
            <a:ahLst/>
            <a:cxnLst/>
            <a:rect l="l" t="t" r="r" b="b"/>
            <a:pathLst>
              <a:path w="640680" h="650137">
                <a:moveTo>
                  <a:pt x="0" y="0"/>
                </a:moveTo>
                <a:lnTo>
                  <a:pt x="640680" y="0"/>
                </a:lnTo>
                <a:lnTo>
                  <a:pt x="640680" y="650137"/>
                </a:lnTo>
                <a:lnTo>
                  <a:pt x="0" y="6501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367853" y="2452203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1264497" y="265249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6764000" y="3740820"/>
            <a:ext cx="640680" cy="640680"/>
          </a:xfrm>
          <a:custGeom>
            <a:avLst/>
            <a:gdLst/>
            <a:ahLst/>
            <a:cxnLst/>
            <a:rect l="l" t="t" r="r" b="b"/>
            <a:pathLst>
              <a:path w="640680" h="640680">
                <a:moveTo>
                  <a:pt x="0" y="0"/>
                </a:moveTo>
                <a:lnTo>
                  <a:pt x="640680" y="0"/>
                </a:lnTo>
                <a:lnTo>
                  <a:pt x="640680" y="640680"/>
                </a:lnTo>
                <a:lnTo>
                  <a:pt x="0" y="640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2" name="object 17">
            <a:extLst>
              <a:ext uri="{FF2B5EF4-FFF2-40B4-BE49-F238E27FC236}">
                <a16:creationId xmlns:a16="http://schemas.microsoft.com/office/drawing/2014/main" id="{49E2D091-3277-32E1-CB60-2B229F00CCC3}"/>
              </a:ext>
            </a:extLst>
          </p:cNvPr>
          <p:cNvSpPr txBox="1">
            <a:spLocks/>
          </p:cNvSpPr>
          <p:nvPr/>
        </p:nvSpPr>
        <p:spPr>
          <a:xfrm>
            <a:off x="2838704" y="1035761"/>
            <a:ext cx="5844540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  <a:tabLst>
                <a:tab pos="1850389" algn="l"/>
              </a:tabLst>
            </a:pPr>
            <a:r>
              <a:rPr lang="en-IN" sz="4950">
                <a:solidFill>
                  <a:srgbClr val="FFFFFF"/>
                </a:solidFill>
                <a:latin typeface="Arial Black" panose="020B0A04020102020204" pitchFamily="34" charset="0"/>
              </a:rPr>
              <a:t>TPA	Production:</a:t>
            </a:r>
            <a:endParaRPr lang="en-IN" sz="4950" dirty="0">
              <a:latin typeface="Arial Black" panose="020B0A040201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EE03E7-F66F-BF7C-2C46-921C5A55F35B}"/>
              </a:ext>
            </a:extLst>
          </p:cNvPr>
          <p:cNvSpPr txBox="1"/>
          <p:nvPr/>
        </p:nvSpPr>
        <p:spPr>
          <a:xfrm>
            <a:off x="1161288" y="3594241"/>
            <a:ext cx="14173200" cy="565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3200" b="1" u="sng" dirty="0">
                <a:latin typeface="Lucida Bright" panose="02040602050505020304" pitchFamily="18" charset="0"/>
              </a:rPr>
              <a:t>Oxidation:</a:t>
            </a:r>
            <a:r>
              <a:rPr lang="en-IN" sz="3200" b="1" dirty="0">
                <a:latin typeface="Lucida Bright" panose="02040602050505020304" pitchFamily="18" charset="0"/>
              </a:rPr>
              <a:t> </a:t>
            </a:r>
            <a:r>
              <a:rPr lang="en-IN" sz="3200" dirty="0">
                <a:latin typeface="Lucida Bright" panose="02040602050505020304" pitchFamily="18" charset="0"/>
              </a:rPr>
              <a:t>p-Xylene oxidized to terephthalic acid; unreacted components sent to scrubber for recovery.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3200" b="1" u="sng" dirty="0">
                <a:latin typeface="Lucida Bright" panose="02040602050505020304" pitchFamily="18" charset="0"/>
              </a:rPr>
              <a:t>Crude terephthalic acid recovery:</a:t>
            </a:r>
            <a:r>
              <a:rPr lang="en-IN" sz="3200" b="1" dirty="0">
                <a:latin typeface="Lucida Bright" panose="02040602050505020304" pitchFamily="18" charset="0"/>
              </a:rPr>
              <a:t> </a:t>
            </a:r>
            <a:r>
              <a:rPr lang="en-IN" sz="3200" dirty="0">
                <a:latin typeface="Lucida Bright" panose="02040602050505020304" pitchFamily="18" charset="0"/>
              </a:rPr>
              <a:t>Crystallization, centrifugation, and drying; solvent recovery for recycling.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3200" b="1" u="sng" dirty="0">
                <a:latin typeface="Lucida Bright" panose="02040602050505020304" pitchFamily="18" charset="0"/>
              </a:rPr>
              <a:t>Purification:</a:t>
            </a:r>
            <a:r>
              <a:rPr lang="en-IN" sz="3200" b="1" dirty="0">
                <a:latin typeface="Lucida Bright" panose="02040602050505020304" pitchFamily="18" charset="0"/>
              </a:rPr>
              <a:t> </a:t>
            </a:r>
            <a:r>
              <a:rPr lang="en-IN" sz="3200" dirty="0">
                <a:latin typeface="Lucida Bright" panose="02040602050505020304" pitchFamily="18" charset="0"/>
              </a:rPr>
              <a:t>Dissolution in hot water, hydrogenation to remove impurities, crystallization, and centrifugation. 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latin typeface="Lucida Bright" panose="02040602050505020304" pitchFamily="18" charset="0"/>
              </a:rPr>
              <a:t>Mother liquor recycled to oxidation to convert dissolved hydrogenated compounds back to terephthalic acid. </a:t>
            </a: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latin typeface="Lucida Bright" panose="02040602050505020304" pitchFamily="18" charset="0"/>
              </a:rPr>
              <a:t>PTA wet cake dried to obtain purified terephthalic acid product for polyester industry use.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990899" y="7972967"/>
            <a:ext cx="5565501" cy="5565501"/>
          </a:xfrm>
          <a:custGeom>
            <a:avLst/>
            <a:gdLst/>
            <a:ahLst/>
            <a:cxnLst/>
            <a:rect l="l" t="t" r="r" b="b"/>
            <a:pathLst>
              <a:path w="5565501" h="5565501">
                <a:moveTo>
                  <a:pt x="0" y="0"/>
                </a:moveTo>
                <a:lnTo>
                  <a:pt x="5565502" y="0"/>
                </a:lnTo>
                <a:lnTo>
                  <a:pt x="5565502" y="5565501"/>
                </a:lnTo>
                <a:lnTo>
                  <a:pt x="0" y="556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05629" y="8308936"/>
            <a:ext cx="3956129" cy="3956129"/>
          </a:xfrm>
          <a:custGeom>
            <a:avLst/>
            <a:gdLst/>
            <a:ahLst/>
            <a:cxnLst/>
            <a:rect l="l" t="t" r="r" b="b"/>
            <a:pathLst>
              <a:path w="3956129" h="3956129">
                <a:moveTo>
                  <a:pt x="0" y="0"/>
                </a:moveTo>
                <a:lnTo>
                  <a:pt x="3956128" y="0"/>
                </a:lnTo>
                <a:lnTo>
                  <a:pt x="3956128" y="3956128"/>
                </a:lnTo>
                <a:lnTo>
                  <a:pt x="0" y="3956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BEFE1F80-FEF4-15A3-723B-6B70356B5E0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350" y="937960"/>
            <a:ext cx="17259300" cy="764743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DAD48FDC-9268-41B4-CC29-C1F71F8E8E01}"/>
              </a:ext>
            </a:extLst>
          </p:cNvPr>
          <p:cNvSpPr txBox="1"/>
          <p:nvPr/>
        </p:nvSpPr>
        <p:spPr>
          <a:xfrm>
            <a:off x="4153644" y="8647053"/>
            <a:ext cx="9980712" cy="42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40506"/>
                </a:solidFill>
                <a:latin typeface="Lucida Bright" panose="02040602050505020304" pitchFamily="18" charset="0"/>
              </a:rPr>
              <a:t>Fig : Shows the Process flow diagram of TPA production.</a:t>
            </a:r>
          </a:p>
        </p:txBody>
      </p:sp>
      <p:sp>
        <p:nvSpPr>
          <p:cNvPr id="7" name="Freeform 7"/>
          <p:cNvSpPr/>
          <p:nvPr/>
        </p:nvSpPr>
        <p:spPr>
          <a:xfrm>
            <a:off x="76200" y="151694"/>
            <a:ext cx="5786331" cy="877006"/>
          </a:xfrm>
          <a:custGeom>
            <a:avLst/>
            <a:gdLst/>
            <a:ahLst/>
            <a:cxnLst/>
            <a:rect l="l" t="t" r="r" b="b"/>
            <a:pathLst>
              <a:path w="5786331" h="877006">
                <a:moveTo>
                  <a:pt x="0" y="0"/>
                </a:moveTo>
                <a:lnTo>
                  <a:pt x="5786331" y="0"/>
                </a:lnTo>
                <a:lnTo>
                  <a:pt x="5786331" y="877006"/>
                </a:lnTo>
                <a:lnTo>
                  <a:pt x="0" y="877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1910" y="-6592981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657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4726259" y="5418368"/>
            <a:ext cx="13437865" cy="9846290"/>
          </a:xfrm>
          <a:custGeom>
            <a:avLst/>
            <a:gdLst/>
            <a:ahLst/>
            <a:cxnLst/>
            <a:rect l="l" t="t" r="r" b="b"/>
            <a:pathLst>
              <a:path w="13437865" h="9846290">
                <a:moveTo>
                  <a:pt x="0" y="0"/>
                </a:moveTo>
                <a:lnTo>
                  <a:pt x="13437866" y="0"/>
                </a:lnTo>
                <a:lnTo>
                  <a:pt x="13437866" y="9846290"/>
                </a:lnTo>
                <a:lnTo>
                  <a:pt x="0" y="984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54516" y="2261807"/>
            <a:ext cx="11214430" cy="140571"/>
          </a:xfrm>
          <a:custGeom>
            <a:avLst/>
            <a:gdLst/>
            <a:ahLst/>
            <a:cxnLst/>
            <a:rect l="l" t="t" r="r" b="b"/>
            <a:pathLst>
              <a:path w="11214430" h="140571">
                <a:moveTo>
                  <a:pt x="0" y="0"/>
                </a:moveTo>
                <a:lnTo>
                  <a:pt x="11214429" y="0"/>
                </a:lnTo>
                <a:lnTo>
                  <a:pt x="11214429" y="140571"/>
                </a:lnTo>
                <a:lnTo>
                  <a:pt x="0" y="140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420600" y="9258300"/>
            <a:ext cx="5786331" cy="877006"/>
          </a:xfrm>
          <a:custGeom>
            <a:avLst/>
            <a:gdLst/>
            <a:ahLst/>
            <a:cxnLst/>
            <a:rect l="l" t="t" r="r" b="b"/>
            <a:pathLst>
              <a:path w="5786331" h="877006">
                <a:moveTo>
                  <a:pt x="0" y="0"/>
                </a:moveTo>
                <a:lnTo>
                  <a:pt x="5786331" y="0"/>
                </a:lnTo>
                <a:lnTo>
                  <a:pt x="5786331" y="877006"/>
                </a:lnTo>
                <a:lnTo>
                  <a:pt x="0" y="877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179FC48E-6017-8120-73A3-BECC2A379608}"/>
              </a:ext>
            </a:extLst>
          </p:cNvPr>
          <p:cNvSpPr/>
          <p:nvPr/>
        </p:nvSpPr>
        <p:spPr>
          <a:xfrm>
            <a:off x="13834871" y="3052571"/>
            <a:ext cx="10795" cy="7234555"/>
          </a:xfrm>
          <a:custGeom>
            <a:avLst/>
            <a:gdLst/>
            <a:ahLst/>
            <a:cxnLst/>
            <a:rect l="l" t="t" r="r" b="b"/>
            <a:pathLst>
              <a:path w="10794" h="7234555">
                <a:moveTo>
                  <a:pt x="10667" y="0"/>
                </a:moveTo>
                <a:lnTo>
                  <a:pt x="0" y="0"/>
                </a:lnTo>
                <a:lnTo>
                  <a:pt x="0" y="7234424"/>
                </a:lnTo>
                <a:lnTo>
                  <a:pt x="10667" y="7234424"/>
                </a:lnTo>
                <a:lnTo>
                  <a:pt x="10667" y="0"/>
                </a:lnTo>
                <a:close/>
              </a:path>
            </a:pathLst>
          </a:custGeom>
          <a:solidFill>
            <a:srgbClr val="04040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4">
            <a:extLst>
              <a:ext uri="{FF2B5EF4-FFF2-40B4-BE49-F238E27FC236}">
                <a16:creationId xmlns:a16="http://schemas.microsoft.com/office/drawing/2014/main" id="{F4E1C78D-49D5-8156-91CD-4938774EE600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70863" y="4724400"/>
            <a:ext cx="163068" cy="163067"/>
          </a:xfrm>
          <a:prstGeom prst="rect">
            <a:avLst/>
          </a:prstGeom>
        </p:spPr>
      </p:pic>
      <p:sp>
        <p:nvSpPr>
          <p:cNvPr id="31" name="object 5">
            <a:extLst>
              <a:ext uri="{FF2B5EF4-FFF2-40B4-BE49-F238E27FC236}">
                <a16:creationId xmlns:a16="http://schemas.microsoft.com/office/drawing/2014/main" id="{F058BBF2-1883-E745-6F37-6FE0BC6708FE}"/>
              </a:ext>
            </a:extLst>
          </p:cNvPr>
          <p:cNvSpPr/>
          <p:nvPr/>
        </p:nvSpPr>
        <p:spPr>
          <a:xfrm>
            <a:off x="13755623" y="4709159"/>
            <a:ext cx="856615" cy="193675"/>
          </a:xfrm>
          <a:custGeom>
            <a:avLst/>
            <a:gdLst/>
            <a:ahLst/>
            <a:cxnLst/>
            <a:rect l="l" t="t" r="r" b="b"/>
            <a:pathLst>
              <a:path w="856615" h="193675">
                <a:moveTo>
                  <a:pt x="96774" y="0"/>
                </a:moveTo>
                <a:lnTo>
                  <a:pt x="58989" y="7637"/>
                </a:lnTo>
                <a:lnTo>
                  <a:pt x="28241" y="28432"/>
                </a:lnTo>
                <a:lnTo>
                  <a:pt x="7566" y="59203"/>
                </a:lnTo>
                <a:lnTo>
                  <a:pt x="0" y="96774"/>
                </a:lnTo>
                <a:lnTo>
                  <a:pt x="7645" y="134558"/>
                </a:lnTo>
                <a:lnTo>
                  <a:pt x="28495" y="165306"/>
                </a:lnTo>
                <a:lnTo>
                  <a:pt x="59418" y="185981"/>
                </a:lnTo>
                <a:lnTo>
                  <a:pt x="97282" y="193548"/>
                </a:lnTo>
                <a:lnTo>
                  <a:pt x="131498" y="187291"/>
                </a:lnTo>
                <a:lnTo>
                  <a:pt x="160416" y="170068"/>
                </a:lnTo>
                <a:lnTo>
                  <a:pt x="166083" y="163194"/>
                </a:lnTo>
                <a:lnTo>
                  <a:pt x="97282" y="163194"/>
                </a:lnTo>
                <a:lnTo>
                  <a:pt x="71526" y="157942"/>
                </a:lnTo>
                <a:lnTo>
                  <a:pt x="50403" y="143652"/>
                </a:lnTo>
                <a:lnTo>
                  <a:pt x="36113" y="122529"/>
                </a:lnTo>
                <a:lnTo>
                  <a:pt x="30861" y="96774"/>
                </a:lnTo>
                <a:lnTo>
                  <a:pt x="35827" y="71018"/>
                </a:lnTo>
                <a:lnTo>
                  <a:pt x="50022" y="49895"/>
                </a:lnTo>
                <a:lnTo>
                  <a:pt x="71241" y="35605"/>
                </a:lnTo>
                <a:lnTo>
                  <a:pt x="97282" y="30352"/>
                </a:lnTo>
                <a:lnTo>
                  <a:pt x="165771" y="30352"/>
                </a:lnTo>
                <a:lnTo>
                  <a:pt x="160099" y="23479"/>
                </a:lnTo>
                <a:lnTo>
                  <a:pt x="131062" y="6256"/>
                </a:lnTo>
                <a:lnTo>
                  <a:pt x="96774" y="0"/>
                </a:lnTo>
                <a:close/>
              </a:path>
              <a:path w="856615" h="193675">
                <a:moveTo>
                  <a:pt x="165771" y="30352"/>
                </a:moveTo>
                <a:lnTo>
                  <a:pt x="97282" y="30352"/>
                </a:lnTo>
                <a:lnTo>
                  <a:pt x="123090" y="35605"/>
                </a:lnTo>
                <a:lnTo>
                  <a:pt x="144208" y="49895"/>
                </a:lnTo>
                <a:lnTo>
                  <a:pt x="158468" y="71018"/>
                </a:lnTo>
                <a:lnTo>
                  <a:pt x="163703" y="96774"/>
                </a:lnTo>
                <a:lnTo>
                  <a:pt x="158468" y="122529"/>
                </a:lnTo>
                <a:lnTo>
                  <a:pt x="144208" y="143652"/>
                </a:lnTo>
                <a:lnTo>
                  <a:pt x="123090" y="157942"/>
                </a:lnTo>
                <a:lnTo>
                  <a:pt x="97282" y="163194"/>
                </a:lnTo>
                <a:lnTo>
                  <a:pt x="166083" y="163194"/>
                </a:lnTo>
                <a:lnTo>
                  <a:pt x="181738" y="144202"/>
                </a:lnTo>
                <a:lnTo>
                  <a:pt x="193167" y="112013"/>
                </a:lnTo>
                <a:lnTo>
                  <a:pt x="856488" y="112013"/>
                </a:lnTo>
                <a:lnTo>
                  <a:pt x="856488" y="81534"/>
                </a:lnTo>
                <a:lnTo>
                  <a:pt x="192659" y="81534"/>
                </a:lnTo>
                <a:lnTo>
                  <a:pt x="181445" y="49345"/>
                </a:lnTo>
                <a:lnTo>
                  <a:pt x="165771" y="30352"/>
                </a:lnTo>
                <a:close/>
              </a:path>
            </a:pathLst>
          </a:custGeom>
          <a:solidFill>
            <a:srgbClr val="04040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6">
            <a:extLst>
              <a:ext uri="{FF2B5EF4-FFF2-40B4-BE49-F238E27FC236}">
                <a16:creationId xmlns:a16="http://schemas.microsoft.com/office/drawing/2014/main" id="{3697DD33-E07C-1F31-15BB-F7BAFC009E7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770863" y="8403335"/>
            <a:ext cx="163068" cy="163068"/>
          </a:xfrm>
          <a:prstGeom prst="rect">
            <a:avLst/>
          </a:prstGeom>
        </p:spPr>
      </p:pic>
      <p:sp>
        <p:nvSpPr>
          <p:cNvPr id="33" name="object 7">
            <a:extLst>
              <a:ext uri="{FF2B5EF4-FFF2-40B4-BE49-F238E27FC236}">
                <a16:creationId xmlns:a16="http://schemas.microsoft.com/office/drawing/2014/main" id="{78844DB4-72ED-3965-027D-94A8347FFA06}"/>
              </a:ext>
            </a:extLst>
          </p:cNvPr>
          <p:cNvSpPr/>
          <p:nvPr/>
        </p:nvSpPr>
        <p:spPr>
          <a:xfrm>
            <a:off x="13755623" y="8388095"/>
            <a:ext cx="856615" cy="193675"/>
          </a:xfrm>
          <a:custGeom>
            <a:avLst/>
            <a:gdLst/>
            <a:ahLst/>
            <a:cxnLst/>
            <a:rect l="l" t="t" r="r" b="b"/>
            <a:pathLst>
              <a:path w="856615" h="193675">
                <a:moveTo>
                  <a:pt x="96774" y="0"/>
                </a:moveTo>
                <a:lnTo>
                  <a:pt x="58989" y="7637"/>
                </a:lnTo>
                <a:lnTo>
                  <a:pt x="28241" y="28432"/>
                </a:lnTo>
                <a:lnTo>
                  <a:pt x="7566" y="59203"/>
                </a:lnTo>
                <a:lnTo>
                  <a:pt x="0" y="96773"/>
                </a:lnTo>
                <a:lnTo>
                  <a:pt x="7645" y="134558"/>
                </a:lnTo>
                <a:lnTo>
                  <a:pt x="28495" y="165306"/>
                </a:lnTo>
                <a:lnTo>
                  <a:pt x="59418" y="185981"/>
                </a:lnTo>
                <a:lnTo>
                  <a:pt x="97282" y="193547"/>
                </a:lnTo>
                <a:lnTo>
                  <a:pt x="131498" y="187291"/>
                </a:lnTo>
                <a:lnTo>
                  <a:pt x="160416" y="170068"/>
                </a:lnTo>
                <a:lnTo>
                  <a:pt x="166083" y="163194"/>
                </a:lnTo>
                <a:lnTo>
                  <a:pt x="97282" y="163194"/>
                </a:lnTo>
                <a:lnTo>
                  <a:pt x="71526" y="157942"/>
                </a:lnTo>
                <a:lnTo>
                  <a:pt x="50403" y="143652"/>
                </a:lnTo>
                <a:lnTo>
                  <a:pt x="36113" y="122529"/>
                </a:lnTo>
                <a:lnTo>
                  <a:pt x="30861" y="96773"/>
                </a:lnTo>
                <a:lnTo>
                  <a:pt x="35827" y="71018"/>
                </a:lnTo>
                <a:lnTo>
                  <a:pt x="50022" y="49895"/>
                </a:lnTo>
                <a:lnTo>
                  <a:pt x="71241" y="35605"/>
                </a:lnTo>
                <a:lnTo>
                  <a:pt x="97282" y="30352"/>
                </a:lnTo>
                <a:lnTo>
                  <a:pt x="165771" y="30352"/>
                </a:lnTo>
                <a:lnTo>
                  <a:pt x="160099" y="23479"/>
                </a:lnTo>
                <a:lnTo>
                  <a:pt x="131062" y="6256"/>
                </a:lnTo>
                <a:lnTo>
                  <a:pt x="96774" y="0"/>
                </a:lnTo>
                <a:close/>
              </a:path>
              <a:path w="856615" h="193675">
                <a:moveTo>
                  <a:pt x="165771" y="30352"/>
                </a:moveTo>
                <a:lnTo>
                  <a:pt x="97282" y="30352"/>
                </a:lnTo>
                <a:lnTo>
                  <a:pt x="123090" y="35605"/>
                </a:lnTo>
                <a:lnTo>
                  <a:pt x="144208" y="49895"/>
                </a:lnTo>
                <a:lnTo>
                  <a:pt x="158468" y="71018"/>
                </a:lnTo>
                <a:lnTo>
                  <a:pt x="163703" y="96773"/>
                </a:lnTo>
                <a:lnTo>
                  <a:pt x="158468" y="122529"/>
                </a:lnTo>
                <a:lnTo>
                  <a:pt x="144208" y="143652"/>
                </a:lnTo>
                <a:lnTo>
                  <a:pt x="123090" y="157942"/>
                </a:lnTo>
                <a:lnTo>
                  <a:pt x="97282" y="163194"/>
                </a:lnTo>
                <a:lnTo>
                  <a:pt x="166083" y="163194"/>
                </a:lnTo>
                <a:lnTo>
                  <a:pt x="181738" y="144202"/>
                </a:lnTo>
                <a:lnTo>
                  <a:pt x="193167" y="112013"/>
                </a:lnTo>
                <a:lnTo>
                  <a:pt x="856488" y="112013"/>
                </a:lnTo>
                <a:lnTo>
                  <a:pt x="856488" y="81533"/>
                </a:lnTo>
                <a:lnTo>
                  <a:pt x="192659" y="81533"/>
                </a:lnTo>
                <a:lnTo>
                  <a:pt x="181445" y="49345"/>
                </a:lnTo>
                <a:lnTo>
                  <a:pt x="165771" y="30352"/>
                </a:lnTo>
                <a:close/>
              </a:path>
            </a:pathLst>
          </a:custGeom>
          <a:solidFill>
            <a:srgbClr val="04040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8">
            <a:extLst>
              <a:ext uri="{FF2B5EF4-FFF2-40B4-BE49-F238E27FC236}">
                <a16:creationId xmlns:a16="http://schemas.microsoft.com/office/drawing/2014/main" id="{42ED6BE1-8F30-6BDA-73AC-E8AD5768413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751051" y="2970275"/>
            <a:ext cx="163067" cy="163068"/>
          </a:xfrm>
          <a:prstGeom prst="rect">
            <a:avLst/>
          </a:prstGeom>
        </p:spPr>
      </p:pic>
      <p:sp>
        <p:nvSpPr>
          <p:cNvPr id="35" name="object 9">
            <a:extLst>
              <a:ext uri="{FF2B5EF4-FFF2-40B4-BE49-F238E27FC236}">
                <a16:creationId xmlns:a16="http://schemas.microsoft.com/office/drawing/2014/main" id="{96371672-678F-1062-A164-0CCD3D8B53CE}"/>
              </a:ext>
            </a:extLst>
          </p:cNvPr>
          <p:cNvSpPr/>
          <p:nvPr/>
        </p:nvSpPr>
        <p:spPr>
          <a:xfrm>
            <a:off x="13072871" y="2955035"/>
            <a:ext cx="856615" cy="193675"/>
          </a:xfrm>
          <a:custGeom>
            <a:avLst/>
            <a:gdLst/>
            <a:ahLst/>
            <a:cxnLst/>
            <a:rect l="l" t="t" r="r" b="b"/>
            <a:pathLst>
              <a:path w="856615" h="193675">
                <a:moveTo>
                  <a:pt x="759206" y="0"/>
                </a:moveTo>
                <a:lnTo>
                  <a:pt x="724989" y="6256"/>
                </a:lnTo>
                <a:lnTo>
                  <a:pt x="696071" y="23479"/>
                </a:lnTo>
                <a:lnTo>
                  <a:pt x="674749" y="49345"/>
                </a:lnTo>
                <a:lnTo>
                  <a:pt x="663321" y="81534"/>
                </a:lnTo>
                <a:lnTo>
                  <a:pt x="0" y="81534"/>
                </a:lnTo>
                <a:lnTo>
                  <a:pt x="0" y="112014"/>
                </a:lnTo>
                <a:lnTo>
                  <a:pt x="663829" y="112014"/>
                </a:lnTo>
                <a:lnTo>
                  <a:pt x="675042" y="144202"/>
                </a:lnTo>
                <a:lnTo>
                  <a:pt x="696388" y="170068"/>
                </a:lnTo>
                <a:lnTo>
                  <a:pt x="725425" y="187291"/>
                </a:lnTo>
                <a:lnTo>
                  <a:pt x="759714" y="193548"/>
                </a:lnTo>
                <a:lnTo>
                  <a:pt x="797498" y="185910"/>
                </a:lnTo>
                <a:lnTo>
                  <a:pt x="828246" y="165115"/>
                </a:lnTo>
                <a:lnTo>
                  <a:pt x="829536" y="163195"/>
                </a:lnTo>
                <a:lnTo>
                  <a:pt x="759206" y="163195"/>
                </a:lnTo>
                <a:lnTo>
                  <a:pt x="733397" y="157942"/>
                </a:lnTo>
                <a:lnTo>
                  <a:pt x="712279" y="143652"/>
                </a:lnTo>
                <a:lnTo>
                  <a:pt x="698019" y="122529"/>
                </a:lnTo>
                <a:lnTo>
                  <a:pt x="692785" y="96774"/>
                </a:lnTo>
                <a:lnTo>
                  <a:pt x="698019" y="71018"/>
                </a:lnTo>
                <a:lnTo>
                  <a:pt x="712279" y="49895"/>
                </a:lnTo>
                <a:lnTo>
                  <a:pt x="733397" y="35605"/>
                </a:lnTo>
                <a:lnTo>
                  <a:pt x="759206" y="30353"/>
                </a:lnTo>
                <a:lnTo>
                  <a:pt x="829424" y="30353"/>
                </a:lnTo>
                <a:lnTo>
                  <a:pt x="827992" y="28241"/>
                </a:lnTo>
                <a:lnTo>
                  <a:pt x="797069" y="7566"/>
                </a:lnTo>
                <a:lnTo>
                  <a:pt x="759206" y="0"/>
                </a:lnTo>
                <a:close/>
              </a:path>
              <a:path w="856615" h="193675">
                <a:moveTo>
                  <a:pt x="829424" y="30353"/>
                </a:moveTo>
                <a:lnTo>
                  <a:pt x="759206" y="30353"/>
                </a:lnTo>
                <a:lnTo>
                  <a:pt x="784961" y="35605"/>
                </a:lnTo>
                <a:lnTo>
                  <a:pt x="806084" y="49895"/>
                </a:lnTo>
                <a:lnTo>
                  <a:pt x="820374" y="71018"/>
                </a:lnTo>
                <a:lnTo>
                  <a:pt x="825626" y="96774"/>
                </a:lnTo>
                <a:lnTo>
                  <a:pt x="820660" y="122529"/>
                </a:lnTo>
                <a:lnTo>
                  <a:pt x="806465" y="143652"/>
                </a:lnTo>
                <a:lnTo>
                  <a:pt x="785246" y="157942"/>
                </a:lnTo>
                <a:lnTo>
                  <a:pt x="759206" y="163195"/>
                </a:lnTo>
                <a:lnTo>
                  <a:pt x="829536" y="163195"/>
                </a:lnTo>
                <a:lnTo>
                  <a:pt x="848921" y="134344"/>
                </a:lnTo>
                <a:lnTo>
                  <a:pt x="856488" y="96774"/>
                </a:lnTo>
                <a:lnTo>
                  <a:pt x="848842" y="58989"/>
                </a:lnTo>
                <a:lnTo>
                  <a:pt x="829424" y="30353"/>
                </a:lnTo>
                <a:close/>
              </a:path>
            </a:pathLst>
          </a:custGeom>
          <a:solidFill>
            <a:srgbClr val="04040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10">
            <a:extLst>
              <a:ext uri="{FF2B5EF4-FFF2-40B4-BE49-F238E27FC236}">
                <a16:creationId xmlns:a16="http://schemas.microsoft.com/office/drawing/2014/main" id="{1C8767B1-AC04-A13E-89E1-72722A95BE5A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751051" y="6653783"/>
            <a:ext cx="163067" cy="163067"/>
          </a:xfrm>
          <a:prstGeom prst="rect">
            <a:avLst/>
          </a:prstGeom>
        </p:spPr>
      </p:pic>
      <p:sp>
        <p:nvSpPr>
          <p:cNvPr id="37" name="object 11">
            <a:extLst>
              <a:ext uri="{FF2B5EF4-FFF2-40B4-BE49-F238E27FC236}">
                <a16:creationId xmlns:a16="http://schemas.microsoft.com/office/drawing/2014/main" id="{0CEECF50-B58C-3454-B950-EBCCB1CF963A}"/>
              </a:ext>
            </a:extLst>
          </p:cNvPr>
          <p:cNvSpPr/>
          <p:nvPr/>
        </p:nvSpPr>
        <p:spPr>
          <a:xfrm>
            <a:off x="13072871" y="6638544"/>
            <a:ext cx="856615" cy="193675"/>
          </a:xfrm>
          <a:custGeom>
            <a:avLst/>
            <a:gdLst/>
            <a:ahLst/>
            <a:cxnLst/>
            <a:rect l="l" t="t" r="r" b="b"/>
            <a:pathLst>
              <a:path w="856615" h="193675">
                <a:moveTo>
                  <a:pt x="759206" y="0"/>
                </a:moveTo>
                <a:lnTo>
                  <a:pt x="724989" y="6256"/>
                </a:lnTo>
                <a:lnTo>
                  <a:pt x="696071" y="23479"/>
                </a:lnTo>
                <a:lnTo>
                  <a:pt x="674749" y="49345"/>
                </a:lnTo>
                <a:lnTo>
                  <a:pt x="663321" y="81533"/>
                </a:lnTo>
                <a:lnTo>
                  <a:pt x="0" y="81533"/>
                </a:lnTo>
                <a:lnTo>
                  <a:pt x="0" y="112013"/>
                </a:lnTo>
                <a:lnTo>
                  <a:pt x="663829" y="112013"/>
                </a:lnTo>
                <a:lnTo>
                  <a:pt x="675042" y="144202"/>
                </a:lnTo>
                <a:lnTo>
                  <a:pt x="696388" y="170068"/>
                </a:lnTo>
                <a:lnTo>
                  <a:pt x="725425" y="187291"/>
                </a:lnTo>
                <a:lnTo>
                  <a:pt x="759714" y="193547"/>
                </a:lnTo>
                <a:lnTo>
                  <a:pt x="797498" y="185910"/>
                </a:lnTo>
                <a:lnTo>
                  <a:pt x="828246" y="165115"/>
                </a:lnTo>
                <a:lnTo>
                  <a:pt x="829536" y="163194"/>
                </a:lnTo>
                <a:lnTo>
                  <a:pt x="759206" y="163194"/>
                </a:lnTo>
                <a:lnTo>
                  <a:pt x="733397" y="157942"/>
                </a:lnTo>
                <a:lnTo>
                  <a:pt x="712279" y="143652"/>
                </a:lnTo>
                <a:lnTo>
                  <a:pt x="698019" y="122529"/>
                </a:lnTo>
                <a:lnTo>
                  <a:pt x="692785" y="96773"/>
                </a:lnTo>
                <a:lnTo>
                  <a:pt x="698019" y="71018"/>
                </a:lnTo>
                <a:lnTo>
                  <a:pt x="712279" y="49895"/>
                </a:lnTo>
                <a:lnTo>
                  <a:pt x="733397" y="35605"/>
                </a:lnTo>
                <a:lnTo>
                  <a:pt x="759206" y="30352"/>
                </a:lnTo>
                <a:lnTo>
                  <a:pt x="829424" y="30352"/>
                </a:lnTo>
                <a:lnTo>
                  <a:pt x="827992" y="28241"/>
                </a:lnTo>
                <a:lnTo>
                  <a:pt x="797069" y="7566"/>
                </a:lnTo>
                <a:lnTo>
                  <a:pt x="759206" y="0"/>
                </a:lnTo>
                <a:close/>
              </a:path>
              <a:path w="856615" h="193675">
                <a:moveTo>
                  <a:pt x="829424" y="30352"/>
                </a:moveTo>
                <a:lnTo>
                  <a:pt x="759206" y="30352"/>
                </a:lnTo>
                <a:lnTo>
                  <a:pt x="784961" y="35605"/>
                </a:lnTo>
                <a:lnTo>
                  <a:pt x="806084" y="49895"/>
                </a:lnTo>
                <a:lnTo>
                  <a:pt x="820374" y="71018"/>
                </a:lnTo>
                <a:lnTo>
                  <a:pt x="825626" y="96773"/>
                </a:lnTo>
                <a:lnTo>
                  <a:pt x="820660" y="122529"/>
                </a:lnTo>
                <a:lnTo>
                  <a:pt x="806465" y="143652"/>
                </a:lnTo>
                <a:lnTo>
                  <a:pt x="785246" y="157942"/>
                </a:lnTo>
                <a:lnTo>
                  <a:pt x="759206" y="163194"/>
                </a:lnTo>
                <a:lnTo>
                  <a:pt x="829536" y="163194"/>
                </a:lnTo>
                <a:lnTo>
                  <a:pt x="848921" y="134344"/>
                </a:lnTo>
                <a:lnTo>
                  <a:pt x="856488" y="96773"/>
                </a:lnTo>
                <a:lnTo>
                  <a:pt x="848842" y="58989"/>
                </a:lnTo>
                <a:lnTo>
                  <a:pt x="829424" y="30352"/>
                </a:lnTo>
                <a:close/>
              </a:path>
            </a:pathLst>
          </a:custGeom>
          <a:solidFill>
            <a:srgbClr val="04040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6">
            <a:extLst>
              <a:ext uri="{FF2B5EF4-FFF2-40B4-BE49-F238E27FC236}">
                <a16:creationId xmlns:a16="http://schemas.microsoft.com/office/drawing/2014/main" id="{85B0B0D0-23C5-D337-8365-4C1DF7266650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224" y="97170"/>
            <a:ext cx="2016251" cy="955548"/>
          </a:xfrm>
          <a:prstGeom prst="rect">
            <a:avLst/>
          </a:prstGeom>
        </p:spPr>
      </p:pic>
      <p:sp>
        <p:nvSpPr>
          <p:cNvPr id="40" name="TextBox 17">
            <a:extLst>
              <a:ext uri="{FF2B5EF4-FFF2-40B4-BE49-F238E27FC236}">
                <a16:creationId xmlns:a16="http://schemas.microsoft.com/office/drawing/2014/main" id="{20138E53-5B76-81F4-ACC6-D193A99F8B79}"/>
              </a:ext>
            </a:extLst>
          </p:cNvPr>
          <p:cNvSpPr txBox="1"/>
          <p:nvPr/>
        </p:nvSpPr>
        <p:spPr>
          <a:xfrm>
            <a:off x="647506" y="2936530"/>
            <a:ext cx="9224965" cy="5217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1178" lvl="1" indent="-457200">
              <a:lnSpc>
                <a:spcPts val="4142"/>
              </a:lnSpc>
              <a:buFont typeface="Courier New" panose="02070309020205020404" pitchFamily="49" charset="0"/>
              <a:buChar char="o"/>
            </a:pPr>
            <a:r>
              <a:rPr lang="en-US" sz="3186" dirty="0">
                <a:solidFill>
                  <a:srgbClr val="010101"/>
                </a:solidFill>
                <a:latin typeface="Lucida Bright" panose="02040602050505020304" pitchFamily="18" charset="0"/>
              </a:rPr>
              <a:t>Life Cycle Assessment (LCA): Systematic methodology for evaluating environmental impacts.</a:t>
            </a:r>
          </a:p>
          <a:p>
            <a:pPr marL="801178" lvl="1" indent="-457200">
              <a:lnSpc>
                <a:spcPts val="4142"/>
              </a:lnSpc>
              <a:buFont typeface="Courier New" panose="02070309020205020404" pitchFamily="49" charset="0"/>
              <a:buChar char="o"/>
            </a:pPr>
            <a:r>
              <a:rPr lang="en-US" sz="3186" dirty="0">
                <a:solidFill>
                  <a:srgbClr val="010101"/>
                </a:solidFill>
                <a:latin typeface="Lucida Bright" panose="02040602050505020304" pitchFamily="18" charset="0"/>
              </a:rPr>
              <a:t>Covers entire life cycle of a product or process.</a:t>
            </a:r>
          </a:p>
          <a:p>
            <a:pPr marL="801178" lvl="1" indent="-457200">
              <a:lnSpc>
                <a:spcPts val="4142"/>
              </a:lnSpc>
              <a:buFont typeface="Courier New" panose="02070309020205020404" pitchFamily="49" charset="0"/>
              <a:buChar char="o"/>
            </a:pPr>
            <a:r>
              <a:rPr lang="en-US" sz="3186" dirty="0">
                <a:solidFill>
                  <a:srgbClr val="010101"/>
                </a:solidFill>
                <a:latin typeface="Lucida Bright" panose="02040602050505020304" pitchFamily="18" charset="0"/>
              </a:rPr>
              <a:t>Essential for assessing sustainability in today's environmentally conscious landscape.</a:t>
            </a:r>
          </a:p>
          <a:p>
            <a:pPr marL="801178" lvl="1" indent="-457200">
              <a:lnSpc>
                <a:spcPts val="4142"/>
              </a:lnSpc>
              <a:buFont typeface="Courier New" panose="02070309020205020404" pitchFamily="49" charset="0"/>
              <a:buChar char="o"/>
            </a:pPr>
            <a:r>
              <a:rPr lang="en-US" sz="3186" dirty="0">
                <a:solidFill>
                  <a:srgbClr val="010101"/>
                </a:solidFill>
                <a:latin typeface="Lucida Bright" panose="02040602050505020304" pitchFamily="18" charset="0"/>
              </a:rPr>
              <a:t>Facilitates informed decision-making toward environmental sustainability goals.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EC24D577-193A-85C4-4018-976618AB6D2C}"/>
              </a:ext>
            </a:extLst>
          </p:cNvPr>
          <p:cNvSpPr txBox="1"/>
          <p:nvPr/>
        </p:nvSpPr>
        <p:spPr>
          <a:xfrm>
            <a:off x="9359603" y="2498220"/>
            <a:ext cx="3498367" cy="87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40"/>
              </a:lnSpc>
            </a:pPr>
            <a:r>
              <a:rPr lang="en-US" sz="2723" b="1" spc="-54" dirty="0">
                <a:solidFill>
                  <a:srgbClr val="010101"/>
                </a:solidFill>
                <a:latin typeface="Lucida Bright" panose="02040602050505020304" pitchFamily="18" charset="0"/>
              </a:rPr>
              <a:t>GOALS AND SCOPE DEFINITION</a:t>
            </a: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F822DBCB-FF9B-0AC1-BA74-6DDC1C221CB0}"/>
              </a:ext>
            </a:extLst>
          </p:cNvPr>
          <p:cNvSpPr txBox="1"/>
          <p:nvPr/>
        </p:nvSpPr>
        <p:spPr>
          <a:xfrm>
            <a:off x="10977668" y="1508739"/>
            <a:ext cx="5693271" cy="554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 b="1" dirty="0">
                <a:solidFill>
                  <a:srgbClr val="010101"/>
                </a:solidFill>
                <a:latin typeface="Lucida Bright" panose="02040602050505020304" pitchFamily="18" charset="0"/>
              </a:rPr>
              <a:t>IT CONTAINS 4 STAGES: </a:t>
            </a:r>
          </a:p>
        </p:txBody>
      </p:sp>
      <p:sp>
        <p:nvSpPr>
          <p:cNvPr id="43" name="TextBox 25">
            <a:extLst>
              <a:ext uri="{FF2B5EF4-FFF2-40B4-BE49-F238E27FC236}">
                <a16:creationId xmlns:a16="http://schemas.microsoft.com/office/drawing/2014/main" id="{213A4E11-9F05-F8CF-B0D1-56E50DC1EC2C}"/>
              </a:ext>
            </a:extLst>
          </p:cNvPr>
          <p:cNvSpPr txBox="1"/>
          <p:nvPr/>
        </p:nvSpPr>
        <p:spPr>
          <a:xfrm>
            <a:off x="1028700" y="946764"/>
            <a:ext cx="2417892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308"/>
              </a:lnSpc>
              <a:spcBef>
                <a:spcPct val="0"/>
              </a:spcBef>
            </a:pPr>
            <a:r>
              <a:rPr lang="en-US" sz="7757" dirty="0">
                <a:solidFill>
                  <a:srgbClr val="010101"/>
                </a:solidFill>
                <a:latin typeface="Arial Black" panose="020B0A04020102020204" pitchFamily="34" charset="0"/>
              </a:rPr>
              <a:t>LCA</a:t>
            </a:r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FF1FD919-4C9B-2C04-A2DA-357F439ECEBF}"/>
              </a:ext>
            </a:extLst>
          </p:cNvPr>
          <p:cNvSpPr txBox="1"/>
          <p:nvPr/>
        </p:nvSpPr>
        <p:spPr>
          <a:xfrm>
            <a:off x="10279920" y="6292824"/>
            <a:ext cx="2578050" cy="88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88"/>
              </a:lnSpc>
            </a:pPr>
            <a:r>
              <a:rPr lang="en-US" sz="2760" b="1" spc="-55" dirty="0">
                <a:solidFill>
                  <a:srgbClr val="010101"/>
                </a:solidFill>
                <a:latin typeface="Lucida Bright" panose="02040602050505020304" pitchFamily="18" charset="0"/>
              </a:rPr>
              <a:t>IMPACT ASSESSMENT</a:t>
            </a:r>
          </a:p>
        </p:txBody>
      </p:sp>
      <p:sp>
        <p:nvSpPr>
          <p:cNvPr id="45" name="TextBox 27">
            <a:extLst>
              <a:ext uri="{FF2B5EF4-FFF2-40B4-BE49-F238E27FC236}">
                <a16:creationId xmlns:a16="http://schemas.microsoft.com/office/drawing/2014/main" id="{A97AA658-DEF9-2013-9A77-8893B9FDDBD2}"/>
              </a:ext>
            </a:extLst>
          </p:cNvPr>
          <p:cNvSpPr txBox="1"/>
          <p:nvPr/>
        </p:nvSpPr>
        <p:spPr>
          <a:xfrm>
            <a:off x="14737909" y="4254156"/>
            <a:ext cx="2522759" cy="88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3"/>
              </a:lnSpc>
            </a:pPr>
            <a:r>
              <a:rPr lang="en-US" sz="2764" b="1" spc="-55" dirty="0">
                <a:solidFill>
                  <a:srgbClr val="010101"/>
                </a:solidFill>
                <a:latin typeface="Lucida Bright" panose="02040602050505020304" pitchFamily="18" charset="0"/>
              </a:rPr>
              <a:t>INVENTORY ANALYSIS</a:t>
            </a: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3A1D4AD7-0C3D-931B-B35E-9B432D00ABC0}"/>
              </a:ext>
            </a:extLst>
          </p:cNvPr>
          <p:cNvSpPr txBox="1"/>
          <p:nvPr/>
        </p:nvSpPr>
        <p:spPr>
          <a:xfrm>
            <a:off x="14737909" y="8156018"/>
            <a:ext cx="3707907" cy="45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2"/>
              </a:lnSpc>
            </a:pPr>
            <a:r>
              <a:rPr lang="en-US" sz="2886" b="1" spc="-57" dirty="0">
                <a:solidFill>
                  <a:srgbClr val="010101"/>
                </a:solidFill>
                <a:latin typeface="Lucida Bright" panose="02040602050505020304" pitchFamily="18" charset="0"/>
              </a:rPr>
              <a:t>INTERPRETATION</a:t>
            </a:r>
          </a:p>
        </p:txBody>
      </p:sp>
      <p:pic>
        <p:nvPicPr>
          <p:cNvPr id="47" name="object 13">
            <a:extLst>
              <a:ext uri="{FF2B5EF4-FFF2-40B4-BE49-F238E27FC236}">
                <a16:creationId xmlns:a16="http://schemas.microsoft.com/office/drawing/2014/main" id="{3678B845-4D6E-CC1D-0482-A596D40AA7C9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-62139" y="8134862"/>
            <a:ext cx="2666239" cy="2206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862023" y="-1934537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9">
            <a:extLst>
              <a:ext uri="{FF2B5EF4-FFF2-40B4-BE49-F238E27FC236}">
                <a16:creationId xmlns:a16="http://schemas.microsoft.com/office/drawing/2014/main" id="{DA317C8B-5E8D-EABC-E6E9-5BECD8C0A7C5}"/>
              </a:ext>
            </a:extLst>
          </p:cNvPr>
          <p:cNvSpPr/>
          <p:nvPr/>
        </p:nvSpPr>
        <p:spPr>
          <a:xfrm>
            <a:off x="1376939" y="3696237"/>
            <a:ext cx="15534121" cy="6144093"/>
          </a:xfrm>
          <a:custGeom>
            <a:avLst/>
            <a:gdLst/>
            <a:ahLst/>
            <a:cxnLst/>
            <a:rect l="l" t="t" r="r" b="b"/>
            <a:pathLst>
              <a:path w="15534121" h="6144093">
                <a:moveTo>
                  <a:pt x="0" y="0"/>
                </a:moveTo>
                <a:lnTo>
                  <a:pt x="15534122" y="0"/>
                </a:lnTo>
                <a:lnTo>
                  <a:pt x="15534122" y="6144093"/>
                </a:lnTo>
                <a:lnTo>
                  <a:pt x="0" y="6144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D6176C0-575F-C538-917A-7909D65C1A90}"/>
              </a:ext>
            </a:extLst>
          </p:cNvPr>
          <p:cNvSpPr txBox="1"/>
          <p:nvPr/>
        </p:nvSpPr>
        <p:spPr>
          <a:xfrm>
            <a:off x="1028700" y="544513"/>
            <a:ext cx="10782300" cy="842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4AAD"/>
                </a:solidFill>
                <a:latin typeface="Arial Black" panose="020B0A04020102020204" pitchFamily="34" charset="0"/>
              </a:rPr>
              <a:t>STAGE 1 - GOALS AND SCOPE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CE6B40F3-F958-B053-FC2D-98F6DE453C44}"/>
              </a:ext>
            </a:extLst>
          </p:cNvPr>
          <p:cNvSpPr txBox="1"/>
          <p:nvPr/>
        </p:nvSpPr>
        <p:spPr>
          <a:xfrm>
            <a:off x="4467073" y="9451710"/>
            <a:ext cx="10394950" cy="36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Lucida Bright" panose="02040602050505020304" pitchFamily="18" charset="0"/>
              </a:rPr>
              <a:t>Fig : shows the system boundaries to produce both plastic monomers.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8D8E932F-F07B-E22D-13D7-437B6E2695EC}"/>
              </a:ext>
            </a:extLst>
          </p:cNvPr>
          <p:cNvSpPr txBox="1"/>
          <p:nvPr/>
        </p:nvSpPr>
        <p:spPr>
          <a:xfrm>
            <a:off x="1028700" y="1607000"/>
            <a:ext cx="14302729" cy="196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1047" lvl="1" indent="-457200">
              <a:lnSpc>
                <a:spcPts val="3899"/>
              </a:lnSpc>
              <a:buFont typeface="Wingdings" panose="05000000000000000000" pitchFamily="2" charset="2"/>
              <a:buChar char="v"/>
            </a:pPr>
            <a:r>
              <a:rPr lang="en-US" sz="2999" b="1" u="sng" dirty="0">
                <a:solidFill>
                  <a:srgbClr val="000000"/>
                </a:solidFill>
                <a:latin typeface="Lucida Bright" panose="02040602050505020304" pitchFamily="18" charset="0"/>
              </a:rPr>
              <a:t>Goal:</a:t>
            </a:r>
            <a:r>
              <a:rPr lang="en-US" sz="2999" b="1" dirty="0">
                <a:solidFill>
                  <a:srgbClr val="000000"/>
                </a:solidFill>
                <a:latin typeface="Lucida Bright" panose="02040602050505020304" pitchFamily="18" charset="0"/>
              </a:rPr>
              <a:t> </a:t>
            </a:r>
            <a:r>
              <a:rPr lang="en-US" sz="2999" dirty="0">
                <a:solidFill>
                  <a:srgbClr val="000000"/>
                </a:solidFill>
                <a:latin typeface="Lucida Bright" panose="02040602050505020304" pitchFamily="18" charset="0"/>
              </a:rPr>
              <a:t>To compare environmental impacts of biomass-derived FDCA and petroleum-derived TPA productions.</a:t>
            </a:r>
          </a:p>
          <a:p>
            <a:pPr marL="781047" lvl="1" indent="-457200">
              <a:lnSpc>
                <a:spcPts val="3899"/>
              </a:lnSpc>
              <a:buFont typeface="Wingdings" panose="05000000000000000000" pitchFamily="2" charset="2"/>
              <a:buChar char="v"/>
            </a:pPr>
            <a:r>
              <a:rPr lang="en-US" sz="2999" b="1" u="sng" dirty="0">
                <a:solidFill>
                  <a:srgbClr val="000000"/>
                </a:solidFill>
                <a:latin typeface="Lucida Bright" panose="02040602050505020304" pitchFamily="18" charset="0"/>
              </a:rPr>
              <a:t>Scope:</a:t>
            </a:r>
            <a:r>
              <a:rPr lang="en-US" sz="2999" b="1" dirty="0">
                <a:solidFill>
                  <a:srgbClr val="000000"/>
                </a:solidFill>
                <a:latin typeface="Lucida Bright" panose="02040602050505020304" pitchFamily="18" charset="0"/>
              </a:rPr>
              <a:t> </a:t>
            </a:r>
            <a:r>
              <a:rPr lang="en-US" sz="2999" dirty="0">
                <a:solidFill>
                  <a:srgbClr val="000000"/>
                </a:solidFill>
                <a:latin typeface="Lucida Bright" panose="02040602050505020304" pitchFamily="18" charset="0"/>
              </a:rPr>
              <a:t>Covers all stages from raw material extraction to final product, using a cradle-to-gate approach.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836691" y="8807900"/>
            <a:ext cx="3086100" cy="3086100"/>
            <a:chOff x="0" y="0"/>
            <a:chExt cx="812800" cy="812800"/>
          </a:xfrm>
        </p:grpSpPr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1298</Words>
  <Application>Microsoft Office PowerPoint</Application>
  <PresentationFormat>Custom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Courier New</vt:lpstr>
      <vt:lpstr>Calibri</vt:lpstr>
      <vt:lpstr>Glacial Indifference Italics</vt:lpstr>
      <vt:lpstr>Times New Roman</vt:lpstr>
      <vt:lpstr>Open Sauce</vt:lpstr>
      <vt:lpstr>Lucida Bright</vt:lpstr>
      <vt:lpstr>Arial</vt:lpstr>
      <vt:lpstr>Wingdings</vt:lpstr>
      <vt:lpstr>Tahoma</vt:lpstr>
      <vt:lpstr>Open Sauce Bold</vt:lpstr>
      <vt:lpstr>Arial Black</vt:lpstr>
      <vt:lpstr>Archivo Black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CYCLE ASSESSMENT OF A PETROCHEMICAL AND A BIOBASED MATERIAL</dc:title>
  <dc:creator>Sugam Barman</dc:creator>
  <cp:lastModifiedBy>Prakash Kumar</cp:lastModifiedBy>
  <cp:revision>11</cp:revision>
  <dcterms:created xsi:type="dcterms:W3CDTF">2006-08-16T00:00:00Z</dcterms:created>
  <dcterms:modified xsi:type="dcterms:W3CDTF">2024-04-23T08:56:13Z</dcterms:modified>
  <dc:identifier>DAGBLFfpGrI</dc:identifier>
</cp:coreProperties>
</file>